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4" r:id="rId3"/>
    <p:sldId id="263" r:id="rId4"/>
    <p:sldId id="265" r:id="rId5"/>
    <p:sldId id="264" r:id="rId6"/>
    <p:sldId id="266" r:id="rId7"/>
    <p:sldId id="267" r:id="rId8"/>
    <p:sldId id="268" r:id="rId9"/>
    <p:sldId id="260" r:id="rId10"/>
    <p:sldId id="273" r:id="rId11"/>
    <p:sldId id="269" r:id="rId12"/>
    <p:sldId id="282" r:id="rId13"/>
    <p:sldId id="270" r:id="rId14"/>
    <p:sldId id="271" r:id="rId15"/>
    <p:sldId id="272" r:id="rId16"/>
    <p:sldId id="275" r:id="rId17"/>
    <p:sldId id="276" r:id="rId18"/>
    <p:sldId id="277" r:id="rId19"/>
    <p:sldId id="279" r:id="rId20"/>
    <p:sldId id="281" r:id="rId21"/>
    <p:sldId id="284" r:id="rId22"/>
    <p:sldId id="285" r:id="rId23"/>
    <p:sldId id="286" r:id="rId24"/>
    <p:sldId id="287" r:id="rId25"/>
  </p:sldIdLst>
  <p:sldSz cx="9001125" cy="7200900"/>
  <p:notesSz cx="9926638" cy="6797675"/>
  <p:defaultTextStyle>
    <a:defPPr>
      <a:defRPr lang="ru-RU"/>
    </a:defPPr>
    <a:lvl1pPr marL="0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6928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3856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700784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67712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34640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401568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68496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35424" algn="l" defTabSz="113385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98" y="-444"/>
      </p:cViewPr>
      <p:guideLst>
        <p:guide orient="horz" pos="2268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1992" y="-77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605225774371953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1.674933371624394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5361</c:v>
                </c:pt>
                <c:pt idx="1">
                  <c:v>4813</c:v>
                </c:pt>
                <c:pt idx="2">
                  <c:v>3926</c:v>
                </c:pt>
              </c:numCache>
            </c:numRef>
          </c:val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Val val="1"/>
        </c:dLbls>
        <c:gapWidth val="75"/>
        <c:axId val="100950784"/>
        <c:axId val="100952320"/>
      </c:barChart>
      <c:catAx>
        <c:axId val="1009507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952320"/>
        <c:crosses val="autoZero"/>
        <c:auto val="1"/>
        <c:lblAlgn val="ctr"/>
        <c:lblOffset val="100"/>
      </c:catAx>
      <c:valAx>
        <c:axId val="10095232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09507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удой</c:v>
                </c:pt>
              </c:strCache>
            </c:strRef>
          </c:tx>
          <c:dLbls>
            <c:txPr>
              <a:bodyPr/>
              <a:lstStyle/>
              <a:p>
                <a:pPr>
                  <a:defRPr sz="15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5739</c:v>
                </c:pt>
                <c:pt idx="1">
                  <c:v>5402</c:v>
                </c:pt>
                <c:pt idx="2">
                  <c:v>5241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4270000893403611E-2"/>
                  <c:y val="-2.4205685429487672E-2"/>
                </c:manualLayout>
              </c:layout>
              <c:showVal val="1"/>
            </c:dLbl>
            <c:dLbl>
              <c:idx val="1"/>
              <c:layout>
                <c:manualLayout>
                  <c:x val="3.0337262238792951E-2"/>
                  <c:y val="-2.4205923674423639E-2"/>
                </c:manualLayout>
              </c:layout>
              <c:showVal val="1"/>
            </c:dLbl>
            <c:dLbl>
              <c:idx val="2"/>
              <c:layout>
                <c:manualLayout>
                  <c:x val="2.12362507817285E-2"/>
                  <c:y val="-3.9334238822917651E-2"/>
                </c:manualLayout>
              </c:layout>
              <c:showVal val="1"/>
            </c:dLbl>
            <c:dLbl>
              <c:idx val="3"/>
              <c:layout>
                <c:manualLayout>
                  <c:x val="2.4270000893403611E-2"/>
                  <c:y val="-2.4205685429487752E-2"/>
                </c:manualLayout>
              </c:layout>
              <c:showVal val="1"/>
            </c:dLbl>
            <c:dLbl>
              <c:idx val="4"/>
              <c:layout>
                <c:manualLayout>
                  <c:x val="3.0337501116754491E-2"/>
                  <c:y val="-3.0257106786860258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Val val="1"/>
        </c:dLbls>
        <c:gapWidth val="75"/>
        <c:axId val="102177408"/>
        <c:axId val="102191488"/>
      </c:barChart>
      <c:catAx>
        <c:axId val="1021774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2191488"/>
        <c:crosses val="autoZero"/>
        <c:auto val="1"/>
        <c:lblAlgn val="ctr"/>
        <c:lblOffset val="100"/>
      </c:catAx>
      <c:valAx>
        <c:axId val="1021914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21774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300" dirty="0">
                <a:latin typeface="+mj-lt"/>
              </a:rPr>
              <a:t>Структура посевных площадей по видам с/</a:t>
            </a:r>
            <a:r>
              <a:rPr lang="ru-RU" sz="1300" dirty="0" err="1">
                <a:latin typeface="+mj-lt"/>
              </a:rPr>
              <a:t>х</a:t>
            </a:r>
            <a:r>
              <a:rPr lang="ru-RU" sz="1300" dirty="0">
                <a:latin typeface="+mj-lt"/>
              </a:rPr>
              <a:t> культур в хозяйствах всех категорий (%)</a:t>
            </a:r>
          </a:p>
        </c:rich>
      </c:tx>
      <c:layout>
        <c:manualLayout>
          <c:xMode val="edge"/>
          <c:yMode val="edge"/>
          <c:x val="0.11006709891594058"/>
          <c:y val="7.064526019150838E-2"/>
        </c:manualLayout>
      </c:layout>
    </c:title>
    <c:plotArea>
      <c:layout>
        <c:manualLayout>
          <c:layoutTarget val="inner"/>
          <c:xMode val="edge"/>
          <c:yMode val="edge"/>
          <c:x val="0.11722900552033402"/>
          <c:y val="0.37125736029330081"/>
          <c:w val="0.40650765579781073"/>
          <c:h val="0.619924175091656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посевных площадей по видам с/х культур в хозяйствах всех категорий (%)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Ячмень</c:v>
                </c:pt>
                <c:pt idx="1">
                  <c:v>Овес</c:v>
                </c:pt>
                <c:pt idx="2">
                  <c:v>Пшеница</c:v>
                </c:pt>
                <c:pt idx="3">
                  <c:v>Картофель</c:v>
                </c:pt>
                <c:pt idx="4">
                  <c:v>Травы многолетние</c:v>
                </c:pt>
                <c:pt idx="5">
                  <c:v>Овощи открытого грунта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18.899999999999999</c:v>
                </c:pt>
                <c:pt idx="1">
                  <c:v>17.2</c:v>
                </c:pt>
                <c:pt idx="2">
                  <c:v>2.1</c:v>
                </c:pt>
                <c:pt idx="3">
                  <c:v>1.8</c:v>
                </c:pt>
                <c:pt idx="4">
                  <c:v>59.9</c:v>
                </c:pt>
                <c:pt idx="5">
                  <c:v>0.1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367106432618598"/>
          <c:y val="0.32941532137455659"/>
          <c:w val="0.35950366625930685"/>
          <c:h val="0.63150034611538963"/>
        </c:manualLayout>
      </c:layout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8789764100285163E-2"/>
          <c:y val="7.379411073342472E-2"/>
          <c:w val="0.8506774704410629"/>
          <c:h val="0.718799538324610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9.1</c:v>
                </c:pt>
                <c:pt idx="1">
                  <c:v>15.6</c:v>
                </c:pt>
                <c:pt idx="2">
                  <c:v>25.1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4270000893403611E-2"/>
                  <c:y val="-2.4205685429487672E-2"/>
                </c:manualLayout>
              </c:layout>
              <c:showVal val="1"/>
            </c:dLbl>
            <c:dLbl>
              <c:idx val="1"/>
              <c:layout>
                <c:manualLayout>
                  <c:x val="3.0337262238792951E-2"/>
                  <c:y val="-2.4205923674423657E-2"/>
                </c:manualLayout>
              </c:layout>
              <c:showVal val="1"/>
            </c:dLbl>
            <c:dLbl>
              <c:idx val="2"/>
              <c:layout>
                <c:manualLayout>
                  <c:x val="2.1236250781728513E-2"/>
                  <c:y val="-3.9334238822917651E-2"/>
                </c:manualLayout>
              </c:layout>
              <c:showVal val="1"/>
            </c:dLbl>
            <c:dLbl>
              <c:idx val="3"/>
              <c:layout>
                <c:manualLayout>
                  <c:x val="2.4270000893403611E-2"/>
                  <c:y val="-2.4205685429487752E-2"/>
                </c:manualLayout>
              </c:layout>
              <c:showVal val="1"/>
            </c:dLbl>
            <c:dLbl>
              <c:idx val="4"/>
              <c:layout>
                <c:manualLayout>
                  <c:x val="3.0337501116754491E-2"/>
                  <c:y val="-3.025710678686028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Val val="1"/>
        </c:dLbls>
        <c:gapWidth val="75"/>
        <c:axId val="117854976"/>
        <c:axId val="117856512"/>
      </c:barChart>
      <c:catAx>
        <c:axId val="1178549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856512"/>
        <c:crosses val="autoZero"/>
        <c:auto val="1"/>
        <c:lblAlgn val="ctr"/>
        <c:lblOffset val="100"/>
      </c:catAx>
      <c:valAx>
        <c:axId val="11785651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178549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</a:rPr>
              <a:t>Структура потребительского рынка:</a:t>
            </a:r>
          </a:p>
        </c:rich>
      </c:tx>
      <c:layout>
        <c:manualLayout>
          <c:xMode val="edge"/>
          <c:yMode val="edge"/>
          <c:x val="4.4974285037980732E-2"/>
          <c:y val="3.0234735823004035E-2"/>
        </c:manualLayout>
      </c:layout>
    </c:title>
    <c:plotArea>
      <c:layout>
        <c:manualLayout>
          <c:layoutTarget val="inner"/>
          <c:xMode val="edge"/>
          <c:yMode val="edge"/>
          <c:x val="0.29605485391489778"/>
          <c:y val="0.13650983224086224"/>
          <c:w val="0.45237940340887922"/>
          <c:h val="0.717355611281289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потребительского рынка: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1.5</c:v>
                </c:pt>
                <c:pt idx="2">
                  <c:v>8.5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tx>
        <c:rich>
          <a:bodyPr/>
          <a:lstStyle/>
          <a:p>
            <a:pPr>
              <a:defRPr b="1" u="none">
                <a:solidFill>
                  <a:schemeClr val="tx1"/>
                </a:solidFill>
              </a:defRPr>
            </a:pPr>
            <a:r>
              <a:rPr lang="ru-RU" sz="1400" b="1" u="none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Число потребителей природного газа</a:t>
            </a:r>
            <a:endParaRPr lang="ru-RU" sz="1400" b="1" u="none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5.6991167648039118E-2"/>
          <c:y val="3.156552866674945E-2"/>
        </c:manualLayout>
      </c:layout>
    </c:title>
    <c:plotArea>
      <c:layout>
        <c:manualLayout>
          <c:layoutTarget val="inner"/>
          <c:xMode val="edge"/>
          <c:yMode val="edge"/>
          <c:x val="0.37368514609487874"/>
          <c:y val="0.29403636524046411"/>
          <c:w val="0.58751360959893273"/>
          <c:h val="0.648902981368084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абон.</c:v>
                </c:pt>
              </c:strCache>
            </c:strRef>
          </c:tx>
          <c:dLbls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1703</c:v>
                </c:pt>
                <c:pt idx="1">
                  <c:v>1749</c:v>
                </c:pt>
                <c:pt idx="2">
                  <c:v>1749</c:v>
                </c:pt>
                <c:pt idx="3">
                  <c:v>1758</c:v>
                </c:pt>
                <c:pt idx="4">
                  <c:v>1932</c:v>
                </c:pt>
              </c:numCache>
            </c:numRef>
          </c:val>
        </c:ser>
        <c:dLbls>
          <c:showVal val="1"/>
        </c:dLbls>
        <c:overlap val="-25"/>
        <c:axId val="61551744"/>
        <c:axId val="61553280"/>
      </c:barChart>
      <c:catAx>
        <c:axId val="6155174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400" b="1">
                <a:latin typeface="+mn-lt"/>
                <a:cs typeface="Times New Roman" pitchFamily="18" charset="0"/>
              </a:defRPr>
            </a:pPr>
            <a:endParaRPr lang="ru-RU"/>
          </a:p>
        </c:txPr>
        <c:crossAx val="61553280"/>
        <c:crosses val="autoZero"/>
        <c:auto val="1"/>
        <c:lblAlgn val="ctr"/>
        <c:lblOffset val="100"/>
      </c:catAx>
      <c:valAx>
        <c:axId val="615532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6155174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 b="1" u="sng">
                <a:solidFill>
                  <a:schemeClr val="tx1"/>
                </a:solidFill>
                <a:latin typeface="+mn-lt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9229807799133434"/>
          <c:y val="0.11499171660665163"/>
          <c:w val="0.1875454314600013"/>
          <c:h val="7.3963800020601184E-2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  <a:latin typeface="+mn-lt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dLbls>
            <c:txPr>
              <a:bodyPr/>
              <a:lstStyle/>
              <a:p>
                <a:pPr>
                  <a:defRPr sz="1200" b="1" i="1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legend>
      <c:legendPos val="t"/>
      <c:layout/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НАСЕЛЕНИЯ </a:t>
            </a:r>
            <a:endParaRPr lang="ru-RU" sz="1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УСТЬ-КУБИНСКОГО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РАЙОНА (%)</a:t>
            </a:r>
          </a:p>
        </c:rich>
      </c:tx>
      <c:layout>
        <c:manualLayout>
          <c:xMode val="edge"/>
          <c:yMode val="edge"/>
          <c:x val="0.11585393645720277"/>
          <c:y val="8.8184646150428384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НАСЕЛЕНИЯ УСТЬ-КУБИНСКОГО РАЙОНА (%)</c:v>
                </c:pt>
              </c:strCache>
            </c:strRef>
          </c:tx>
          <c:spPr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c:spPr>
          <c:dLbls>
            <c:dLbl>
              <c:idx val="0"/>
              <c:layout>
                <c:manualLayout>
                  <c:x val="2.2611447730878979E-2"/>
                  <c:y val="-3.6075537061538619E-2"/>
                </c:manualLayout>
              </c:layout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моложе трудоспособного возраста</c:v>
                </c:pt>
                <c:pt idx="1">
                  <c:v>трудоспособного возраста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16.600000000000001</c:v>
                </c:pt>
                <c:pt idx="1">
                  <c:v>47.2</c:v>
                </c:pt>
                <c:pt idx="2">
                  <c:v>36.200000000000003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9F85B-B1FD-437F-8BCC-D31132C2F395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638A-310E-48C3-B39D-F63C798A9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2E23-FC44-4A09-BA6D-C928DD778FB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70263" y="509588"/>
            <a:ext cx="31861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1968A-2E50-492F-8045-6F0632804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70263" y="509588"/>
            <a:ext cx="31861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968A-2E50-492F-8045-6F0632804D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085" y="2236949"/>
            <a:ext cx="7650957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0171" y="4080510"/>
            <a:ext cx="6300788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6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3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3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0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6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3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5817" y="288372"/>
            <a:ext cx="2025253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0059" y="288372"/>
            <a:ext cx="5925741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028" y="4627250"/>
            <a:ext cx="7650957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1028" y="3052049"/>
            <a:ext cx="7650957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69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38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07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77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346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4015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68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354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0059" y="1680216"/>
            <a:ext cx="3975497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5574" y="1680216"/>
            <a:ext cx="3975497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11869"/>
            <a:ext cx="3977060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28" indent="0">
              <a:buNone/>
              <a:defRPr sz="2500" b="1"/>
            </a:lvl2pPr>
            <a:lvl3pPr marL="1133856" indent="0">
              <a:buNone/>
              <a:defRPr sz="2200" b="1"/>
            </a:lvl3pPr>
            <a:lvl4pPr marL="1700784" indent="0">
              <a:buNone/>
              <a:defRPr sz="2000" b="1"/>
            </a:lvl4pPr>
            <a:lvl5pPr marL="2267712" indent="0">
              <a:buNone/>
              <a:defRPr sz="2000" b="1"/>
            </a:lvl5pPr>
            <a:lvl6pPr marL="2834640" indent="0">
              <a:buNone/>
              <a:defRPr sz="2000" b="1"/>
            </a:lvl6pPr>
            <a:lvl7pPr marL="3401568" indent="0">
              <a:buNone/>
              <a:defRPr sz="2000" b="1"/>
            </a:lvl7pPr>
            <a:lvl8pPr marL="3968496" indent="0">
              <a:buNone/>
              <a:defRPr sz="2000" b="1"/>
            </a:lvl8pPr>
            <a:lvl9pPr marL="4535424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7" y="2283619"/>
            <a:ext cx="3977060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449" y="1611869"/>
            <a:ext cx="3978623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28" indent="0">
              <a:buNone/>
              <a:defRPr sz="2500" b="1"/>
            </a:lvl2pPr>
            <a:lvl3pPr marL="1133856" indent="0">
              <a:buNone/>
              <a:defRPr sz="2200" b="1"/>
            </a:lvl3pPr>
            <a:lvl4pPr marL="1700784" indent="0">
              <a:buNone/>
              <a:defRPr sz="2000" b="1"/>
            </a:lvl4pPr>
            <a:lvl5pPr marL="2267712" indent="0">
              <a:buNone/>
              <a:defRPr sz="2000" b="1"/>
            </a:lvl5pPr>
            <a:lvl6pPr marL="2834640" indent="0">
              <a:buNone/>
              <a:defRPr sz="2000" b="1"/>
            </a:lvl6pPr>
            <a:lvl7pPr marL="3401568" indent="0">
              <a:buNone/>
              <a:defRPr sz="2000" b="1"/>
            </a:lvl7pPr>
            <a:lvl8pPr marL="3968496" indent="0">
              <a:buNone/>
              <a:defRPr sz="2000" b="1"/>
            </a:lvl8pPr>
            <a:lvl9pPr marL="4535424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449" y="2283619"/>
            <a:ext cx="3978623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6704"/>
            <a:ext cx="2961308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19193" y="286706"/>
            <a:ext cx="5031879" cy="614576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057" y="1506858"/>
            <a:ext cx="2961308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6928" indent="0">
              <a:buNone/>
              <a:defRPr sz="1500"/>
            </a:lvl2pPr>
            <a:lvl3pPr marL="1133856" indent="0">
              <a:buNone/>
              <a:defRPr sz="1200"/>
            </a:lvl3pPr>
            <a:lvl4pPr marL="1700784" indent="0">
              <a:buNone/>
              <a:defRPr sz="1100"/>
            </a:lvl4pPr>
            <a:lvl5pPr marL="2267712" indent="0">
              <a:buNone/>
              <a:defRPr sz="1100"/>
            </a:lvl5pPr>
            <a:lvl6pPr marL="2834640" indent="0">
              <a:buNone/>
              <a:defRPr sz="1100"/>
            </a:lvl6pPr>
            <a:lvl7pPr marL="3401568" indent="0">
              <a:buNone/>
              <a:defRPr sz="1100"/>
            </a:lvl7pPr>
            <a:lvl8pPr marL="3968496" indent="0">
              <a:buNone/>
              <a:defRPr sz="1100"/>
            </a:lvl8pPr>
            <a:lvl9pPr marL="453542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285" y="5040633"/>
            <a:ext cx="540067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64285" y="643414"/>
            <a:ext cx="540067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6928" indent="0">
              <a:buNone/>
              <a:defRPr sz="3500"/>
            </a:lvl2pPr>
            <a:lvl3pPr marL="1133856" indent="0">
              <a:buNone/>
              <a:defRPr sz="3000"/>
            </a:lvl3pPr>
            <a:lvl4pPr marL="1700784" indent="0">
              <a:buNone/>
              <a:defRPr sz="2500"/>
            </a:lvl4pPr>
            <a:lvl5pPr marL="2267712" indent="0">
              <a:buNone/>
              <a:defRPr sz="2500"/>
            </a:lvl5pPr>
            <a:lvl6pPr marL="2834640" indent="0">
              <a:buNone/>
              <a:defRPr sz="2500"/>
            </a:lvl6pPr>
            <a:lvl7pPr marL="3401568" indent="0">
              <a:buNone/>
              <a:defRPr sz="2500"/>
            </a:lvl7pPr>
            <a:lvl8pPr marL="3968496" indent="0">
              <a:buNone/>
              <a:defRPr sz="2500"/>
            </a:lvl8pPr>
            <a:lvl9pPr marL="4535424" indent="0">
              <a:buNone/>
              <a:defRPr sz="2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4285" y="5635708"/>
            <a:ext cx="540067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6928" indent="0">
              <a:buNone/>
              <a:defRPr sz="1500"/>
            </a:lvl2pPr>
            <a:lvl3pPr marL="1133856" indent="0">
              <a:buNone/>
              <a:defRPr sz="1200"/>
            </a:lvl3pPr>
            <a:lvl4pPr marL="1700784" indent="0">
              <a:buNone/>
              <a:defRPr sz="1100"/>
            </a:lvl4pPr>
            <a:lvl5pPr marL="2267712" indent="0">
              <a:buNone/>
              <a:defRPr sz="1100"/>
            </a:lvl5pPr>
            <a:lvl6pPr marL="2834640" indent="0">
              <a:buNone/>
              <a:defRPr sz="1100"/>
            </a:lvl6pPr>
            <a:lvl7pPr marL="3401568" indent="0">
              <a:buNone/>
              <a:defRPr sz="1100"/>
            </a:lvl7pPr>
            <a:lvl8pPr marL="3968496" indent="0">
              <a:buNone/>
              <a:defRPr sz="1100"/>
            </a:lvl8pPr>
            <a:lvl9pPr marL="453542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8" y="288370"/>
            <a:ext cx="8101013" cy="1200150"/>
          </a:xfrm>
          <a:prstGeom prst="rect">
            <a:avLst/>
          </a:prstGeom>
        </p:spPr>
        <p:txBody>
          <a:bodyPr vert="horz" lIns="113386" tIns="56693" rIns="113386" bIns="5669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8" y="1680216"/>
            <a:ext cx="8101013" cy="4752261"/>
          </a:xfrm>
          <a:prstGeom prst="rect">
            <a:avLst/>
          </a:prstGeom>
        </p:spPr>
        <p:txBody>
          <a:bodyPr vert="horz" lIns="113386" tIns="56693" rIns="113386" bIns="566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6" y="6674173"/>
            <a:ext cx="2100263" cy="383381"/>
          </a:xfrm>
          <a:prstGeom prst="rect">
            <a:avLst/>
          </a:prstGeom>
        </p:spPr>
        <p:txBody>
          <a:bodyPr vert="horz" lIns="113386" tIns="56693" rIns="113386" bIns="5669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73"/>
            <a:ext cx="2850357" cy="383381"/>
          </a:xfrm>
          <a:prstGeom prst="rect">
            <a:avLst/>
          </a:prstGeom>
        </p:spPr>
        <p:txBody>
          <a:bodyPr vert="horz" lIns="113386" tIns="56693" rIns="113386" bIns="5669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9" y="6674173"/>
            <a:ext cx="2100263" cy="383381"/>
          </a:xfrm>
          <a:prstGeom prst="rect">
            <a:avLst/>
          </a:prstGeom>
        </p:spPr>
        <p:txBody>
          <a:bodyPr vert="horz" lIns="113386" tIns="56693" rIns="113386" bIns="5669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33856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5196" indent="-425196" algn="l" defTabSz="113385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1258" indent="-354330" algn="l" defTabSz="113385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7320" indent="-283464" algn="l" defTabSz="113385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4248" indent="-283464" algn="l" defTabSz="113385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1176" indent="-283464" algn="l" defTabSz="113385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8104" indent="-283464" algn="l" defTabSz="113385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85032" indent="-283464" algn="l" defTabSz="113385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960" indent="-283464" algn="l" defTabSz="113385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18888" indent="-283464" algn="l" defTabSz="113385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784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712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640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568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496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424" algn="l" defTabSz="113385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chart" Target="../charts/chart6.xml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hart" Target="../charts/chart7.xm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chart" Target="../charts/chart8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53Ust-Kubinskij@r19.gov35.ru" TargetMode="Externa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5" Type="http://schemas.openxmlformats.org/officeDocument/2006/relationships/image" Target="../media/image22.jpe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440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765086"/>
            <a:ext cx="9001125" cy="4435817"/>
          </a:xfrm>
          <a:prstGeom prst="rect">
            <a:avLst/>
          </a:prstGeom>
        </p:spPr>
      </p:pic>
      <p:pic>
        <p:nvPicPr>
          <p:cNvPr id="9" name="Рисунок 8" descr="HCPdEKncgZ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4384" y="1710241"/>
            <a:ext cx="4996743" cy="37048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001125" cy="17102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3386" tIns="56693" rIns="113386" bIns="56693" rtlCol="0" anchor="ctr"/>
          <a:lstStyle/>
          <a:p>
            <a:pPr algn="ctr"/>
            <a:endParaRPr lang="ru-RU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169068" y="198074"/>
            <a:ext cx="7147918" cy="1116360"/>
          </a:xfrm>
          <a:prstGeom prst="rect">
            <a:avLst/>
          </a:prstGeom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113386" tIns="56693" rIns="113386" bIns="5669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240"/>
              </a:spcAft>
            </a:pPr>
            <a:r>
              <a:rPr lang="ru-RU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ИНВЕСТИЦИОННЫЙ</a:t>
            </a:r>
            <a:r>
              <a:rPr lang="ru-RU" sz="2800" b="1" dirty="0" smtClean="0">
                <a:solidFill>
                  <a:srgbClr val="404040"/>
                </a:solidFill>
                <a:latin typeface="+mj-lt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ПАСПОРТ</a:t>
            </a:r>
            <a:endParaRPr lang="ru-RU" sz="2800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1240"/>
              </a:spcAft>
            </a:pPr>
            <a:r>
              <a:rPr lang="ru-RU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Усть-Кубинского муниципального округа </a:t>
            </a:r>
            <a:endParaRPr lang="ru-RU" sz="2800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Рисунок 7" descr="DSC04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710241"/>
            <a:ext cx="4631015" cy="3704812"/>
          </a:xfrm>
          <a:prstGeom prst="rect">
            <a:avLst/>
          </a:prstGeom>
        </p:spPr>
      </p:pic>
      <p:pic>
        <p:nvPicPr>
          <p:cNvPr id="12" name="Picture 2" descr="C:\Users\user\Desktop\Резервная_копия_Рисунок1.jpg"/>
          <p:cNvPicPr>
            <a:picLocks noChangeAspect="1" noChangeArrowheads="1"/>
          </p:cNvPicPr>
          <p:nvPr/>
        </p:nvPicPr>
        <p:blipFill>
          <a:blip r:embed="rId5" cstate="print"/>
          <a:srcRect l="1963" t="1701" r="84359" b="78350"/>
          <a:stretch>
            <a:fillRect/>
          </a:stretch>
        </p:blipFill>
        <p:spPr bwMode="auto">
          <a:xfrm>
            <a:off x="96075" y="122464"/>
            <a:ext cx="1092119" cy="143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140522" y="144066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Малый бизнес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769015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08074" y="144066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Потребительский рынок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23" name="object 48"/>
          <p:cNvSpPr/>
          <p:nvPr/>
        </p:nvSpPr>
        <p:spPr>
          <a:xfrm flipH="1">
            <a:off x="3924497" y="144066"/>
            <a:ext cx="504056" cy="6264696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324098" y="1368202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1,5 % </a:t>
            </a:r>
            <a:r>
              <a:rPr lang="ru-RU" sz="1200" b="1" dirty="0" smtClean="0"/>
              <a:t>сфера </a:t>
            </a:r>
          </a:p>
          <a:p>
            <a:r>
              <a:rPr lang="ru-RU" sz="1200" b="1" dirty="0" smtClean="0"/>
              <a:t>платных услуг</a:t>
            </a:r>
            <a:endParaRPr lang="ru-RU" sz="1200" b="1" dirty="0"/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1" y="720130"/>
          <a:ext cx="399650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object 48"/>
          <p:cNvSpPr/>
          <p:nvPr/>
        </p:nvSpPr>
        <p:spPr>
          <a:xfrm rot="16200000" flipH="1">
            <a:off x="900162" y="1224186"/>
            <a:ext cx="504056" cy="792088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4" name="object 48"/>
          <p:cNvSpPr/>
          <p:nvPr/>
        </p:nvSpPr>
        <p:spPr>
          <a:xfrm rot="16200000" flipH="1">
            <a:off x="2304318" y="972158"/>
            <a:ext cx="504056" cy="100811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2700362" y="1152178"/>
            <a:ext cx="1659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8,5%</a:t>
            </a:r>
            <a:r>
              <a:rPr lang="ru-RU" dirty="0" smtClean="0"/>
              <a:t> </a:t>
            </a:r>
            <a:r>
              <a:rPr lang="ru-RU" sz="1200" b="1" dirty="0" smtClean="0"/>
              <a:t>общественное </a:t>
            </a:r>
          </a:p>
          <a:p>
            <a:r>
              <a:rPr lang="ru-RU" sz="1200" b="1" dirty="0" smtClean="0"/>
              <a:t>питание</a:t>
            </a:r>
            <a:endParaRPr lang="ru-RU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8074" y="216029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90% </a:t>
            </a:r>
            <a:r>
              <a:rPr lang="ru-RU" sz="1200" b="1" dirty="0" smtClean="0"/>
              <a:t>розничная </a:t>
            </a:r>
          </a:p>
          <a:p>
            <a:r>
              <a:rPr lang="ru-RU" sz="1200" b="1" dirty="0" smtClean="0"/>
              <a:t>торговля</a:t>
            </a:r>
            <a:endParaRPr lang="ru-RU" sz="1200" b="1" dirty="0"/>
          </a:p>
        </p:txBody>
      </p:sp>
      <p:sp>
        <p:nvSpPr>
          <p:cNvPr id="38" name="object 48"/>
          <p:cNvSpPr/>
          <p:nvPr/>
        </p:nvSpPr>
        <p:spPr>
          <a:xfrm rot="5400000" flipH="1">
            <a:off x="720142" y="1476214"/>
            <a:ext cx="288032" cy="1080120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9" name="Рисунок 38" descr="DSC01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082" y="3024386"/>
            <a:ext cx="2158666" cy="1656184"/>
          </a:xfrm>
          <a:prstGeom prst="rect">
            <a:avLst/>
          </a:prstGeom>
        </p:spPr>
      </p:pic>
      <p:pic>
        <p:nvPicPr>
          <p:cNvPr id="40" name="Рисунок 39" descr="AKCoSmnYoo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642" y="5184626"/>
            <a:ext cx="2880320" cy="161623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2809899" y="2664346"/>
            <a:ext cx="17626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69</a:t>
            </a:r>
            <a:r>
              <a:rPr lang="ru-RU" sz="3600" b="1" dirty="0" smtClean="0"/>
              <a:t> </a:t>
            </a:r>
          </a:p>
          <a:p>
            <a:r>
              <a:rPr lang="ru-RU" sz="1400" b="1" dirty="0" smtClean="0"/>
              <a:t>объектов торговли</a:t>
            </a:r>
            <a:endParaRPr lang="ru-RU" sz="1400" b="1" dirty="0"/>
          </a:p>
        </p:txBody>
      </p:sp>
      <p:sp>
        <p:nvSpPr>
          <p:cNvPr id="42" name="object 52"/>
          <p:cNvSpPr/>
          <p:nvPr/>
        </p:nvSpPr>
        <p:spPr>
          <a:xfrm>
            <a:off x="2412330" y="2906782"/>
            <a:ext cx="355600" cy="261620"/>
          </a:xfrm>
          <a:custGeom>
            <a:avLst/>
            <a:gdLst/>
            <a:ahLst/>
            <a:cxnLst/>
            <a:rect l="l" t="t" r="r" b="b"/>
            <a:pathLst>
              <a:path w="355600" h="261620">
                <a:moveTo>
                  <a:pt x="9575" y="0"/>
                </a:moveTo>
                <a:lnTo>
                  <a:pt x="2793" y="0"/>
                </a:lnTo>
                <a:lnTo>
                  <a:pt x="0" y="3505"/>
                </a:lnTo>
                <a:lnTo>
                  <a:pt x="0" y="9207"/>
                </a:lnTo>
                <a:lnTo>
                  <a:pt x="1460" y="11633"/>
                </a:lnTo>
                <a:lnTo>
                  <a:pt x="4152" y="13868"/>
                </a:lnTo>
                <a:lnTo>
                  <a:pt x="6248" y="14109"/>
                </a:lnTo>
                <a:lnTo>
                  <a:pt x="33108" y="20243"/>
                </a:lnTo>
                <a:lnTo>
                  <a:pt x="44297" y="23037"/>
                </a:lnTo>
                <a:lnTo>
                  <a:pt x="54482" y="24193"/>
                </a:lnTo>
                <a:lnTo>
                  <a:pt x="66636" y="29667"/>
                </a:lnTo>
                <a:lnTo>
                  <a:pt x="76565" y="67741"/>
                </a:lnTo>
                <a:lnTo>
                  <a:pt x="84843" y="114627"/>
                </a:lnTo>
                <a:lnTo>
                  <a:pt x="90240" y="147119"/>
                </a:lnTo>
                <a:lnTo>
                  <a:pt x="94406" y="171960"/>
                </a:lnTo>
                <a:lnTo>
                  <a:pt x="103243" y="217209"/>
                </a:lnTo>
                <a:lnTo>
                  <a:pt x="122574" y="257927"/>
                </a:lnTo>
                <a:lnTo>
                  <a:pt x="310819" y="261162"/>
                </a:lnTo>
                <a:lnTo>
                  <a:pt x="312661" y="250926"/>
                </a:lnTo>
                <a:lnTo>
                  <a:pt x="305113" y="247053"/>
                </a:lnTo>
                <a:lnTo>
                  <a:pt x="134988" y="247053"/>
                </a:lnTo>
                <a:lnTo>
                  <a:pt x="125806" y="243078"/>
                </a:lnTo>
                <a:lnTo>
                  <a:pt x="124218" y="240690"/>
                </a:lnTo>
                <a:lnTo>
                  <a:pt x="118465" y="225221"/>
                </a:lnTo>
                <a:lnTo>
                  <a:pt x="117932" y="219824"/>
                </a:lnTo>
                <a:lnTo>
                  <a:pt x="116293" y="211416"/>
                </a:lnTo>
                <a:lnTo>
                  <a:pt x="115646" y="206705"/>
                </a:lnTo>
                <a:lnTo>
                  <a:pt x="115189" y="205740"/>
                </a:lnTo>
                <a:lnTo>
                  <a:pt x="231857" y="205715"/>
                </a:lnTo>
                <a:lnTo>
                  <a:pt x="242609" y="205528"/>
                </a:lnTo>
                <a:lnTo>
                  <a:pt x="272637" y="205450"/>
                </a:lnTo>
                <a:lnTo>
                  <a:pt x="287472" y="205174"/>
                </a:lnTo>
                <a:lnTo>
                  <a:pt x="298470" y="204303"/>
                </a:lnTo>
                <a:lnTo>
                  <a:pt x="310810" y="198252"/>
                </a:lnTo>
                <a:lnTo>
                  <a:pt x="314882" y="191617"/>
                </a:lnTo>
                <a:lnTo>
                  <a:pt x="112649" y="191617"/>
                </a:lnTo>
                <a:lnTo>
                  <a:pt x="112610" y="189890"/>
                </a:lnTo>
                <a:lnTo>
                  <a:pt x="111836" y="186690"/>
                </a:lnTo>
                <a:lnTo>
                  <a:pt x="111061" y="182727"/>
                </a:lnTo>
                <a:lnTo>
                  <a:pt x="110718" y="180467"/>
                </a:lnTo>
                <a:lnTo>
                  <a:pt x="92735" y="82232"/>
                </a:lnTo>
                <a:lnTo>
                  <a:pt x="158965" y="82232"/>
                </a:lnTo>
                <a:lnTo>
                  <a:pt x="162293" y="81864"/>
                </a:lnTo>
                <a:lnTo>
                  <a:pt x="242684" y="81864"/>
                </a:lnTo>
                <a:lnTo>
                  <a:pt x="268019" y="81512"/>
                </a:lnTo>
                <a:lnTo>
                  <a:pt x="279996" y="81508"/>
                </a:lnTo>
                <a:lnTo>
                  <a:pt x="330631" y="81508"/>
                </a:lnTo>
                <a:lnTo>
                  <a:pt x="341249" y="81254"/>
                </a:lnTo>
                <a:lnTo>
                  <a:pt x="355040" y="81254"/>
                </a:lnTo>
                <a:lnTo>
                  <a:pt x="355333" y="79692"/>
                </a:lnTo>
                <a:lnTo>
                  <a:pt x="353890" y="75029"/>
                </a:lnTo>
                <a:lnTo>
                  <a:pt x="342527" y="69004"/>
                </a:lnTo>
                <a:lnTo>
                  <a:pt x="330538" y="67741"/>
                </a:lnTo>
                <a:lnTo>
                  <a:pt x="153949" y="67741"/>
                </a:lnTo>
                <a:lnTo>
                  <a:pt x="89843" y="64003"/>
                </a:lnTo>
                <a:lnTo>
                  <a:pt x="86378" y="51308"/>
                </a:lnTo>
                <a:lnTo>
                  <a:pt x="82929" y="35738"/>
                </a:lnTo>
                <a:lnTo>
                  <a:pt x="77432" y="23237"/>
                </a:lnTo>
                <a:lnTo>
                  <a:pt x="67897" y="15738"/>
                </a:lnTo>
                <a:lnTo>
                  <a:pt x="55834" y="10853"/>
                </a:lnTo>
                <a:lnTo>
                  <a:pt x="42693" y="7564"/>
                </a:lnTo>
                <a:lnTo>
                  <a:pt x="29921" y="4851"/>
                </a:lnTo>
                <a:lnTo>
                  <a:pt x="13411" y="1092"/>
                </a:lnTo>
                <a:lnTo>
                  <a:pt x="10515" y="381"/>
                </a:lnTo>
                <a:lnTo>
                  <a:pt x="9575" y="0"/>
                </a:lnTo>
                <a:close/>
              </a:path>
              <a:path w="355600" h="261620">
                <a:moveTo>
                  <a:pt x="136029" y="246672"/>
                </a:moveTo>
                <a:lnTo>
                  <a:pt x="134988" y="247053"/>
                </a:lnTo>
                <a:lnTo>
                  <a:pt x="305113" y="247053"/>
                </a:lnTo>
                <a:lnTo>
                  <a:pt x="136029" y="246672"/>
                </a:lnTo>
                <a:close/>
              </a:path>
              <a:path w="355600" h="261620">
                <a:moveTo>
                  <a:pt x="304469" y="246722"/>
                </a:moveTo>
                <a:lnTo>
                  <a:pt x="302666" y="247027"/>
                </a:lnTo>
                <a:lnTo>
                  <a:pt x="305063" y="247027"/>
                </a:lnTo>
                <a:lnTo>
                  <a:pt x="304469" y="246722"/>
                </a:lnTo>
                <a:close/>
              </a:path>
              <a:path w="355600" h="261620">
                <a:moveTo>
                  <a:pt x="218782" y="81864"/>
                </a:moveTo>
                <a:lnTo>
                  <a:pt x="208635" y="81864"/>
                </a:lnTo>
                <a:lnTo>
                  <a:pt x="208635" y="191249"/>
                </a:lnTo>
                <a:lnTo>
                  <a:pt x="151815" y="191249"/>
                </a:lnTo>
                <a:lnTo>
                  <a:pt x="149237" y="191617"/>
                </a:lnTo>
                <a:lnTo>
                  <a:pt x="314882" y="191617"/>
                </a:lnTo>
                <a:lnTo>
                  <a:pt x="315326" y="190893"/>
                </a:lnTo>
                <a:lnTo>
                  <a:pt x="218782" y="190893"/>
                </a:lnTo>
                <a:lnTo>
                  <a:pt x="218782" y="81864"/>
                </a:lnTo>
                <a:close/>
              </a:path>
              <a:path w="355600" h="261620">
                <a:moveTo>
                  <a:pt x="154305" y="82232"/>
                </a:moveTo>
                <a:lnTo>
                  <a:pt x="144157" y="82232"/>
                </a:lnTo>
                <a:lnTo>
                  <a:pt x="145348" y="94488"/>
                </a:lnTo>
                <a:lnTo>
                  <a:pt x="148555" y="122809"/>
                </a:lnTo>
                <a:lnTo>
                  <a:pt x="149718" y="133944"/>
                </a:lnTo>
                <a:lnTo>
                  <a:pt x="151026" y="147119"/>
                </a:lnTo>
                <a:lnTo>
                  <a:pt x="152316" y="158837"/>
                </a:lnTo>
                <a:lnTo>
                  <a:pt x="155752" y="191249"/>
                </a:lnTo>
                <a:lnTo>
                  <a:pt x="165900" y="191249"/>
                </a:lnTo>
                <a:lnTo>
                  <a:pt x="163121" y="165778"/>
                </a:lnTo>
                <a:lnTo>
                  <a:pt x="161825" y="152717"/>
                </a:lnTo>
                <a:lnTo>
                  <a:pt x="160364" y="139965"/>
                </a:lnTo>
                <a:lnTo>
                  <a:pt x="159178" y="126874"/>
                </a:lnTo>
                <a:lnTo>
                  <a:pt x="156293" y="101327"/>
                </a:lnTo>
                <a:lnTo>
                  <a:pt x="155397" y="91262"/>
                </a:lnTo>
                <a:lnTo>
                  <a:pt x="154876" y="86702"/>
                </a:lnTo>
                <a:lnTo>
                  <a:pt x="154305" y="82232"/>
                </a:lnTo>
                <a:close/>
              </a:path>
              <a:path w="355600" h="261620">
                <a:moveTo>
                  <a:pt x="279996" y="81512"/>
                </a:moveTo>
                <a:lnTo>
                  <a:pt x="268019" y="81512"/>
                </a:lnTo>
                <a:lnTo>
                  <a:pt x="267019" y="107322"/>
                </a:lnTo>
                <a:lnTo>
                  <a:pt x="266928" y="109042"/>
                </a:lnTo>
                <a:lnTo>
                  <a:pt x="265483" y="122809"/>
                </a:lnTo>
                <a:lnTo>
                  <a:pt x="264276" y="133944"/>
                </a:lnTo>
                <a:lnTo>
                  <a:pt x="262987" y="147119"/>
                </a:lnTo>
                <a:lnTo>
                  <a:pt x="261533" y="160157"/>
                </a:lnTo>
                <a:lnTo>
                  <a:pt x="260081" y="172851"/>
                </a:lnTo>
                <a:lnTo>
                  <a:pt x="258800" y="184991"/>
                </a:lnTo>
                <a:lnTo>
                  <a:pt x="258267" y="190893"/>
                </a:lnTo>
                <a:lnTo>
                  <a:pt x="268401" y="190893"/>
                </a:lnTo>
                <a:lnTo>
                  <a:pt x="275666" y="122809"/>
                </a:lnTo>
                <a:lnTo>
                  <a:pt x="275958" y="118338"/>
                </a:lnTo>
                <a:lnTo>
                  <a:pt x="276796" y="113665"/>
                </a:lnTo>
                <a:lnTo>
                  <a:pt x="277152" y="108673"/>
                </a:lnTo>
                <a:lnTo>
                  <a:pt x="279996" y="81512"/>
                </a:lnTo>
                <a:close/>
              </a:path>
              <a:path w="355600" h="261620">
                <a:moveTo>
                  <a:pt x="355040" y="81254"/>
                </a:moveTo>
                <a:lnTo>
                  <a:pt x="341249" y="81254"/>
                </a:lnTo>
                <a:lnTo>
                  <a:pt x="339280" y="87515"/>
                </a:lnTo>
                <a:lnTo>
                  <a:pt x="335247" y="99094"/>
                </a:lnTo>
                <a:lnTo>
                  <a:pt x="330595" y="111298"/>
                </a:lnTo>
                <a:lnTo>
                  <a:pt x="303542" y="183654"/>
                </a:lnTo>
                <a:lnTo>
                  <a:pt x="300342" y="190106"/>
                </a:lnTo>
                <a:lnTo>
                  <a:pt x="298767" y="190525"/>
                </a:lnTo>
                <a:lnTo>
                  <a:pt x="285508" y="190525"/>
                </a:lnTo>
                <a:lnTo>
                  <a:pt x="282968" y="190893"/>
                </a:lnTo>
                <a:lnTo>
                  <a:pt x="315326" y="190893"/>
                </a:lnTo>
                <a:lnTo>
                  <a:pt x="317063" y="188062"/>
                </a:lnTo>
                <a:lnTo>
                  <a:pt x="322008" y="174586"/>
                </a:lnTo>
                <a:lnTo>
                  <a:pt x="343758" y="116212"/>
                </a:lnTo>
                <a:lnTo>
                  <a:pt x="348368" y="104771"/>
                </a:lnTo>
                <a:lnTo>
                  <a:pt x="353137" y="91411"/>
                </a:lnTo>
                <a:lnTo>
                  <a:pt x="355040" y="81254"/>
                </a:lnTo>
                <a:close/>
              </a:path>
              <a:path w="355600" h="261620">
                <a:moveTo>
                  <a:pt x="326712" y="67338"/>
                </a:moveTo>
                <a:lnTo>
                  <a:pt x="153949" y="67741"/>
                </a:lnTo>
                <a:lnTo>
                  <a:pt x="330538" y="67741"/>
                </a:lnTo>
                <a:lnTo>
                  <a:pt x="326712" y="67338"/>
                </a:lnTo>
                <a:close/>
              </a:path>
            </a:pathLst>
          </a:custGeom>
          <a:solidFill>
            <a:srgbClr val="008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5"/>
          <p:cNvSpPr/>
          <p:nvPr/>
        </p:nvSpPr>
        <p:spPr>
          <a:xfrm>
            <a:off x="2484338" y="3600450"/>
            <a:ext cx="332105" cy="209550"/>
          </a:xfrm>
          <a:custGeom>
            <a:avLst/>
            <a:gdLst/>
            <a:ahLst/>
            <a:cxnLst/>
            <a:rect l="l" t="t" r="r" b="b"/>
            <a:pathLst>
              <a:path w="332105" h="209550">
                <a:moveTo>
                  <a:pt x="11595" y="177723"/>
                </a:moveTo>
                <a:lnTo>
                  <a:pt x="49784" y="196835"/>
                </a:lnTo>
                <a:lnTo>
                  <a:pt x="95431" y="205738"/>
                </a:lnTo>
                <a:lnTo>
                  <a:pt x="148306" y="209274"/>
                </a:lnTo>
                <a:lnTo>
                  <a:pt x="166528" y="209367"/>
                </a:lnTo>
                <a:lnTo>
                  <a:pt x="184688" y="208956"/>
                </a:lnTo>
                <a:lnTo>
                  <a:pt x="236632" y="204932"/>
                </a:lnTo>
                <a:lnTo>
                  <a:pt x="280229" y="197204"/>
                </a:lnTo>
                <a:lnTo>
                  <a:pt x="296830" y="192110"/>
                </a:lnTo>
                <a:lnTo>
                  <a:pt x="176561" y="192110"/>
                </a:lnTo>
                <a:lnTo>
                  <a:pt x="151116" y="192087"/>
                </a:lnTo>
                <a:lnTo>
                  <a:pt x="104917" y="189780"/>
                </a:lnTo>
                <a:lnTo>
                  <a:pt x="62889" y="182856"/>
                </a:lnTo>
                <a:lnTo>
                  <a:pt x="46615" y="178206"/>
                </a:lnTo>
                <a:lnTo>
                  <a:pt x="12420" y="178206"/>
                </a:lnTo>
                <a:lnTo>
                  <a:pt x="11595" y="177723"/>
                </a:lnTo>
                <a:close/>
              </a:path>
              <a:path w="332105" h="209550">
                <a:moveTo>
                  <a:pt x="330312" y="161569"/>
                </a:moveTo>
                <a:lnTo>
                  <a:pt x="311899" y="161569"/>
                </a:lnTo>
                <a:lnTo>
                  <a:pt x="310895" y="165315"/>
                </a:lnTo>
                <a:lnTo>
                  <a:pt x="303364" y="170814"/>
                </a:lnTo>
                <a:lnTo>
                  <a:pt x="294766" y="175767"/>
                </a:lnTo>
                <a:lnTo>
                  <a:pt x="280606" y="180403"/>
                </a:lnTo>
                <a:lnTo>
                  <a:pt x="277761" y="180924"/>
                </a:lnTo>
                <a:lnTo>
                  <a:pt x="271373" y="182549"/>
                </a:lnTo>
                <a:lnTo>
                  <a:pt x="227342" y="189137"/>
                </a:lnTo>
                <a:lnTo>
                  <a:pt x="189287" y="191770"/>
                </a:lnTo>
                <a:lnTo>
                  <a:pt x="176561" y="192110"/>
                </a:lnTo>
                <a:lnTo>
                  <a:pt x="296830" y="192110"/>
                </a:lnTo>
                <a:lnTo>
                  <a:pt x="301779" y="190300"/>
                </a:lnTo>
                <a:lnTo>
                  <a:pt x="309638" y="186397"/>
                </a:lnTo>
                <a:lnTo>
                  <a:pt x="313474" y="184111"/>
                </a:lnTo>
                <a:lnTo>
                  <a:pt x="314210" y="183311"/>
                </a:lnTo>
                <a:lnTo>
                  <a:pt x="322033" y="177203"/>
                </a:lnTo>
                <a:lnTo>
                  <a:pt x="326859" y="170230"/>
                </a:lnTo>
                <a:lnTo>
                  <a:pt x="329958" y="162521"/>
                </a:lnTo>
                <a:lnTo>
                  <a:pt x="330312" y="161569"/>
                </a:lnTo>
                <a:close/>
              </a:path>
              <a:path w="332105" h="209550">
                <a:moveTo>
                  <a:pt x="0" y="148247"/>
                </a:moveTo>
                <a:lnTo>
                  <a:pt x="0" y="162801"/>
                </a:lnTo>
                <a:lnTo>
                  <a:pt x="4457" y="169646"/>
                </a:lnTo>
                <a:lnTo>
                  <a:pt x="12420" y="178206"/>
                </a:lnTo>
                <a:lnTo>
                  <a:pt x="46615" y="178206"/>
                </a:lnTo>
                <a:lnTo>
                  <a:pt x="36287" y="174101"/>
                </a:lnTo>
                <a:lnTo>
                  <a:pt x="26180" y="168249"/>
                </a:lnTo>
                <a:lnTo>
                  <a:pt x="38582" y="167335"/>
                </a:lnTo>
                <a:lnTo>
                  <a:pt x="160584" y="166529"/>
                </a:lnTo>
                <a:lnTo>
                  <a:pt x="254468" y="164144"/>
                </a:lnTo>
                <a:lnTo>
                  <a:pt x="310718" y="161836"/>
                </a:lnTo>
                <a:lnTo>
                  <a:pt x="310426" y="161607"/>
                </a:lnTo>
                <a:lnTo>
                  <a:pt x="311899" y="161569"/>
                </a:lnTo>
                <a:lnTo>
                  <a:pt x="330312" y="161569"/>
                </a:lnTo>
                <a:lnTo>
                  <a:pt x="331546" y="158241"/>
                </a:lnTo>
                <a:lnTo>
                  <a:pt x="331889" y="154304"/>
                </a:lnTo>
                <a:lnTo>
                  <a:pt x="331835" y="151079"/>
                </a:lnTo>
                <a:lnTo>
                  <a:pt x="133711" y="151066"/>
                </a:lnTo>
                <a:lnTo>
                  <a:pt x="128723" y="150484"/>
                </a:lnTo>
                <a:lnTo>
                  <a:pt x="46221" y="150484"/>
                </a:lnTo>
                <a:lnTo>
                  <a:pt x="33685" y="149989"/>
                </a:lnTo>
                <a:lnTo>
                  <a:pt x="20980" y="149720"/>
                </a:lnTo>
                <a:lnTo>
                  <a:pt x="15570" y="149720"/>
                </a:lnTo>
                <a:lnTo>
                  <a:pt x="0" y="148247"/>
                </a:lnTo>
                <a:close/>
              </a:path>
              <a:path w="332105" h="209550">
                <a:moveTo>
                  <a:pt x="287647" y="16624"/>
                </a:moveTo>
                <a:lnTo>
                  <a:pt x="270243" y="16624"/>
                </a:lnTo>
                <a:lnTo>
                  <a:pt x="272745" y="26644"/>
                </a:lnTo>
                <a:lnTo>
                  <a:pt x="273596" y="30378"/>
                </a:lnTo>
                <a:lnTo>
                  <a:pt x="274180" y="33464"/>
                </a:lnTo>
                <a:lnTo>
                  <a:pt x="275424" y="40855"/>
                </a:lnTo>
                <a:lnTo>
                  <a:pt x="276237" y="45313"/>
                </a:lnTo>
                <a:lnTo>
                  <a:pt x="276480" y="52857"/>
                </a:lnTo>
                <a:lnTo>
                  <a:pt x="276930" y="56192"/>
                </a:lnTo>
                <a:lnTo>
                  <a:pt x="277025" y="63652"/>
                </a:lnTo>
                <a:lnTo>
                  <a:pt x="276656" y="64998"/>
                </a:lnTo>
                <a:lnTo>
                  <a:pt x="276566" y="68671"/>
                </a:lnTo>
                <a:lnTo>
                  <a:pt x="275544" y="79663"/>
                </a:lnTo>
                <a:lnTo>
                  <a:pt x="256587" y="118077"/>
                </a:lnTo>
                <a:lnTo>
                  <a:pt x="237147" y="133743"/>
                </a:lnTo>
                <a:lnTo>
                  <a:pt x="226529" y="139052"/>
                </a:lnTo>
                <a:lnTo>
                  <a:pt x="222910" y="140347"/>
                </a:lnTo>
                <a:lnTo>
                  <a:pt x="219735" y="141541"/>
                </a:lnTo>
                <a:lnTo>
                  <a:pt x="207877" y="145128"/>
                </a:lnTo>
                <a:lnTo>
                  <a:pt x="195062" y="147792"/>
                </a:lnTo>
                <a:lnTo>
                  <a:pt x="181521" y="149834"/>
                </a:lnTo>
                <a:lnTo>
                  <a:pt x="177152" y="149885"/>
                </a:lnTo>
                <a:lnTo>
                  <a:pt x="172999" y="150342"/>
                </a:lnTo>
                <a:lnTo>
                  <a:pt x="160965" y="150685"/>
                </a:lnTo>
                <a:lnTo>
                  <a:pt x="143332" y="150723"/>
                </a:lnTo>
                <a:lnTo>
                  <a:pt x="141820" y="151066"/>
                </a:lnTo>
                <a:lnTo>
                  <a:pt x="133819" y="151079"/>
                </a:lnTo>
                <a:lnTo>
                  <a:pt x="331835" y="151079"/>
                </a:lnTo>
                <a:lnTo>
                  <a:pt x="331650" y="149453"/>
                </a:lnTo>
                <a:lnTo>
                  <a:pt x="330920" y="147792"/>
                </a:lnTo>
                <a:lnTo>
                  <a:pt x="246532" y="147688"/>
                </a:lnTo>
                <a:lnTo>
                  <a:pt x="269316" y="131178"/>
                </a:lnTo>
                <a:lnTo>
                  <a:pt x="270154" y="130441"/>
                </a:lnTo>
                <a:lnTo>
                  <a:pt x="275031" y="125107"/>
                </a:lnTo>
                <a:lnTo>
                  <a:pt x="277929" y="124502"/>
                </a:lnTo>
                <a:lnTo>
                  <a:pt x="290269" y="124502"/>
                </a:lnTo>
                <a:lnTo>
                  <a:pt x="300127" y="121812"/>
                </a:lnTo>
                <a:lnTo>
                  <a:pt x="311065" y="114956"/>
                </a:lnTo>
                <a:lnTo>
                  <a:pt x="317707" y="107970"/>
                </a:lnTo>
                <a:lnTo>
                  <a:pt x="287481" y="107970"/>
                </a:lnTo>
                <a:lnTo>
                  <a:pt x="286588" y="105333"/>
                </a:lnTo>
                <a:lnTo>
                  <a:pt x="287794" y="101282"/>
                </a:lnTo>
                <a:lnTo>
                  <a:pt x="288836" y="98196"/>
                </a:lnTo>
                <a:lnTo>
                  <a:pt x="291775" y="86303"/>
                </a:lnTo>
                <a:lnTo>
                  <a:pt x="293488" y="73088"/>
                </a:lnTo>
                <a:lnTo>
                  <a:pt x="293464" y="52755"/>
                </a:lnTo>
                <a:lnTo>
                  <a:pt x="293285" y="47201"/>
                </a:lnTo>
                <a:lnTo>
                  <a:pt x="293281" y="46418"/>
                </a:lnTo>
                <a:lnTo>
                  <a:pt x="320201" y="46418"/>
                </a:lnTo>
                <a:lnTo>
                  <a:pt x="319276" y="44635"/>
                </a:lnTo>
                <a:lnTo>
                  <a:pt x="293186" y="28587"/>
                </a:lnTo>
                <a:lnTo>
                  <a:pt x="289963" y="26207"/>
                </a:lnTo>
                <a:lnTo>
                  <a:pt x="287647" y="16624"/>
                </a:lnTo>
                <a:close/>
              </a:path>
              <a:path w="332105" h="209550">
                <a:moveTo>
                  <a:pt x="15887" y="2374"/>
                </a:moveTo>
                <a:lnTo>
                  <a:pt x="6380" y="46418"/>
                </a:lnTo>
                <a:lnTo>
                  <a:pt x="6505" y="55871"/>
                </a:lnTo>
                <a:lnTo>
                  <a:pt x="13641" y="96266"/>
                </a:lnTo>
                <a:lnTo>
                  <a:pt x="32016" y="129501"/>
                </a:lnTo>
                <a:lnTo>
                  <a:pt x="32296" y="130022"/>
                </a:lnTo>
                <a:lnTo>
                  <a:pt x="35863" y="133743"/>
                </a:lnTo>
                <a:lnTo>
                  <a:pt x="38506" y="136677"/>
                </a:lnTo>
                <a:lnTo>
                  <a:pt x="42176" y="139763"/>
                </a:lnTo>
                <a:lnTo>
                  <a:pt x="42951" y="140347"/>
                </a:lnTo>
                <a:lnTo>
                  <a:pt x="46659" y="143243"/>
                </a:lnTo>
                <a:lnTo>
                  <a:pt x="48348" y="144373"/>
                </a:lnTo>
                <a:lnTo>
                  <a:pt x="46221" y="150484"/>
                </a:lnTo>
                <a:lnTo>
                  <a:pt x="128723" y="150484"/>
                </a:lnTo>
                <a:lnTo>
                  <a:pt x="124891" y="150037"/>
                </a:lnTo>
                <a:lnTo>
                  <a:pt x="116001" y="149453"/>
                </a:lnTo>
                <a:lnTo>
                  <a:pt x="111531" y="148602"/>
                </a:lnTo>
                <a:lnTo>
                  <a:pt x="71383" y="137243"/>
                </a:lnTo>
                <a:lnTo>
                  <a:pt x="43459" y="117284"/>
                </a:lnTo>
                <a:lnTo>
                  <a:pt x="42735" y="116458"/>
                </a:lnTo>
                <a:lnTo>
                  <a:pt x="26280" y="81704"/>
                </a:lnTo>
                <a:lnTo>
                  <a:pt x="23036" y="54902"/>
                </a:lnTo>
                <a:lnTo>
                  <a:pt x="23071" y="35925"/>
                </a:lnTo>
                <a:lnTo>
                  <a:pt x="23371" y="33464"/>
                </a:lnTo>
                <a:lnTo>
                  <a:pt x="23360" y="26207"/>
                </a:lnTo>
                <a:lnTo>
                  <a:pt x="24028" y="22758"/>
                </a:lnTo>
                <a:lnTo>
                  <a:pt x="24028" y="19329"/>
                </a:lnTo>
                <a:lnTo>
                  <a:pt x="189119" y="18556"/>
                </a:lnTo>
                <a:lnTo>
                  <a:pt x="265239" y="16979"/>
                </a:lnTo>
                <a:lnTo>
                  <a:pt x="267169" y="16624"/>
                </a:lnTo>
                <a:lnTo>
                  <a:pt x="287647" y="16624"/>
                </a:lnTo>
                <a:lnTo>
                  <a:pt x="286499" y="11874"/>
                </a:lnTo>
                <a:lnTo>
                  <a:pt x="284556" y="4851"/>
                </a:lnTo>
                <a:lnTo>
                  <a:pt x="284265" y="2506"/>
                </a:lnTo>
                <a:lnTo>
                  <a:pt x="37713" y="2506"/>
                </a:lnTo>
                <a:lnTo>
                  <a:pt x="15887" y="2374"/>
                </a:lnTo>
                <a:close/>
              </a:path>
              <a:path w="332105" h="209550">
                <a:moveTo>
                  <a:pt x="309997" y="145253"/>
                </a:moveTo>
                <a:lnTo>
                  <a:pt x="297326" y="145618"/>
                </a:lnTo>
                <a:lnTo>
                  <a:pt x="271791" y="146915"/>
                </a:lnTo>
                <a:lnTo>
                  <a:pt x="259087" y="147463"/>
                </a:lnTo>
                <a:lnTo>
                  <a:pt x="246532" y="147688"/>
                </a:lnTo>
                <a:lnTo>
                  <a:pt x="330844" y="147688"/>
                </a:lnTo>
                <a:lnTo>
                  <a:pt x="327275" y="145516"/>
                </a:lnTo>
                <a:lnTo>
                  <a:pt x="313969" y="145516"/>
                </a:lnTo>
                <a:lnTo>
                  <a:pt x="309997" y="145253"/>
                </a:lnTo>
                <a:close/>
              </a:path>
              <a:path w="332105" h="209550">
                <a:moveTo>
                  <a:pt x="324040" y="143548"/>
                </a:moveTo>
                <a:lnTo>
                  <a:pt x="313969" y="145516"/>
                </a:lnTo>
                <a:lnTo>
                  <a:pt x="327275" y="145516"/>
                </a:lnTo>
                <a:lnTo>
                  <a:pt x="324040" y="143548"/>
                </a:lnTo>
                <a:close/>
              </a:path>
              <a:path w="332105" h="209550">
                <a:moveTo>
                  <a:pt x="290269" y="124502"/>
                </a:moveTo>
                <a:lnTo>
                  <a:pt x="277929" y="124502"/>
                </a:lnTo>
                <a:lnTo>
                  <a:pt x="289021" y="124843"/>
                </a:lnTo>
                <a:lnTo>
                  <a:pt x="290269" y="124502"/>
                </a:lnTo>
                <a:close/>
              </a:path>
              <a:path w="332105" h="209550">
                <a:moveTo>
                  <a:pt x="320201" y="46418"/>
                </a:moveTo>
                <a:lnTo>
                  <a:pt x="293281" y="46418"/>
                </a:lnTo>
                <a:lnTo>
                  <a:pt x="298246" y="46837"/>
                </a:lnTo>
                <a:lnTo>
                  <a:pt x="304177" y="52857"/>
                </a:lnTo>
                <a:lnTo>
                  <a:pt x="306882" y="57200"/>
                </a:lnTo>
                <a:lnTo>
                  <a:pt x="311395" y="68515"/>
                </a:lnTo>
                <a:lnTo>
                  <a:pt x="312058" y="81040"/>
                </a:lnTo>
                <a:lnTo>
                  <a:pt x="308647" y="93111"/>
                </a:lnTo>
                <a:lnTo>
                  <a:pt x="298328" y="104058"/>
                </a:lnTo>
                <a:lnTo>
                  <a:pt x="287481" y="107970"/>
                </a:lnTo>
                <a:lnTo>
                  <a:pt x="317707" y="107970"/>
                </a:lnTo>
                <a:lnTo>
                  <a:pt x="321652" y="103821"/>
                </a:lnTo>
                <a:lnTo>
                  <a:pt x="326239" y="92565"/>
                </a:lnTo>
                <a:lnTo>
                  <a:pt x="328193" y="81040"/>
                </a:lnTo>
                <a:lnTo>
                  <a:pt x="328313" y="79663"/>
                </a:lnTo>
                <a:lnTo>
                  <a:pt x="327894" y="67582"/>
                </a:lnTo>
                <a:lnTo>
                  <a:pt x="324888" y="55454"/>
                </a:lnTo>
                <a:lnTo>
                  <a:pt x="320201" y="46418"/>
                </a:lnTo>
                <a:close/>
              </a:path>
              <a:path w="332105" h="209550">
                <a:moveTo>
                  <a:pt x="277037" y="0"/>
                </a:moveTo>
                <a:lnTo>
                  <a:pt x="265010" y="412"/>
                </a:lnTo>
                <a:lnTo>
                  <a:pt x="197513" y="1869"/>
                </a:lnTo>
                <a:lnTo>
                  <a:pt x="37713" y="2506"/>
                </a:lnTo>
                <a:lnTo>
                  <a:pt x="284265" y="2506"/>
                </a:lnTo>
                <a:lnTo>
                  <a:pt x="284073" y="965"/>
                </a:lnTo>
                <a:lnTo>
                  <a:pt x="277037" y="0"/>
                </a:lnTo>
                <a:close/>
              </a:path>
            </a:pathLst>
          </a:custGeom>
          <a:solidFill>
            <a:srgbClr val="008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Прямоугольник 44"/>
          <p:cNvSpPr/>
          <p:nvPr/>
        </p:nvSpPr>
        <p:spPr>
          <a:xfrm>
            <a:off x="2809899" y="3528442"/>
            <a:ext cx="17626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5 </a:t>
            </a:r>
            <a:r>
              <a:rPr lang="ru-RU" sz="1400" b="1" dirty="0" smtClean="0"/>
              <a:t>объекта общественного питания</a:t>
            </a:r>
            <a:endParaRPr lang="ru-RU" sz="14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612130" y="4940146"/>
            <a:ext cx="324036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dirty="0" smtClean="0"/>
              <a:t> 4 </a:t>
            </a:r>
            <a:r>
              <a:rPr lang="ru-RU" sz="1400" b="1" dirty="0" smtClean="0"/>
              <a:t>магазина </a:t>
            </a:r>
          </a:p>
          <a:p>
            <a:pPr marL="342900" indent="-342900" algn="ctr"/>
            <a:r>
              <a:rPr lang="ru-RU" sz="1400" b="1" dirty="0" smtClean="0"/>
              <a:t>«Настоящий Вологодский продукт»</a:t>
            </a:r>
          </a:p>
          <a:p>
            <a:pPr marL="342900" indent="-342900" algn="ctr"/>
            <a:r>
              <a:rPr lang="ru-RU" sz="1400" b="1" dirty="0" smtClean="0"/>
              <a:t>работают на территории района</a:t>
            </a:r>
            <a:endParaRPr lang="ru-RU" sz="1400" b="1" dirty="0"/>
          </a:p>
        </p:txBody>
      </p:sp>
      <p:pic>
        <p:nvPicPr>
          <p:cNvPr id="47" name="Рисунок 46" descr="Безымянный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082" y="5905358"/>
            <a:ext cx="1728192" cy="11514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536529" y="576114"/>
            <a:ext cx="385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Малый бизнес – один из основных сегментов,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обеспечивающих развитие экономики района </a:t>
            </a:r>
            <a:endParaRPr lang="ru-RU" sz="1400" b="1" dirty="0">
              <a:solidFill>
                <a:srgbClr val="00B0F0"/>
              </a:solidFill>
            </a:endParaRPr>
          </a:p>
        </p:txBody>
      </p:sp>
      <p:pic>
        <p:nvPicPr>
          <p:cNvPr id="49" name="Рисунок 48" descr="msp-2004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1060357"/>
            <a:ext cx="4071966" cy="26595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" name="Прямоугольник 49"/>
          <p:cNvSpPr/>
          <p:nvPr/>
        </p:nvSpPr>
        <p:spPr>
          <a:xfrm>
            <a:off x="4572570" y="4248522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2020</a:t>
            </a:r>
            <a:endParaRPr lang="ru-RU" sz="1400" b="1" dirty="0"/>
          </a:p>
        </p:txBody>
      </p:sp>
      <p:sp>
        <p:nvSpPr>
          <p:cNvPr id="51" name="object 48"/>
          <p:cNvSpPr/>
          <p:nvPr/>
        </p:nvSpPr>
        <p:spPr>
          <a:xfrm rot="5400000">
            <a:off x="5551683" y="4061498"/>
            <a:ext cx="274021" cy="936104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Прямоугольник 51"/>
          <p:cNvSpPr/>
          <p:nvPr/>
        </p:nvSpPr>
        <p:spPr>
          <a:xfrm>
            <a:off x="4643438" y="3743326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Количество субъектов МСП, единиц</a:t>
            </a:r>
            <a:r>
              <a:rPr lang="ru-RU" sz="1600" b="1" dirty="0" smtClean="0"/>
              <a:t>:</a:t>
            </a:r>
            <a:endParaRPr lang="ru-RU" sz="16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215074" y="417195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219</a:t>
            </a:r>
            <a:endParaRPr lang="ru-RU" sz="16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4572570" y="4536554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2021</a:t>
            </a:r>
            <a:endParaRPr lang="ru-RU" sz="1400" b="1" dirty="0"/>
          </a:p>
        </p:txBody>
      </p:sp>
      <p:sp>
        <p:nvSpPr>
          <p:cNvPr id="55" name="object 48"/>
          <p:cNvSpPr/>
          <p:nvPr/>
        </p:nvSpPr>
        <p:spPr>
          <a:xfrm rot="5400000">
            <a:off x="5839715" y="4061498"/>
            <a:ext cx="274021" cy="1512168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Прямоугольник 55"/>
          <p:cNvSpPr/>
          <p:nvPr/>
        </p:nvSpPr>
        <p:spPr>
          <a:xfrm>
            <a:off x="7740922" y="4824586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197</a:t>
            </a:r>
            <a:endParaRPr lang="ru-RU" sz="1600" b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4572570" y="4846072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2022</a:t>
            </a:r>
            <a:endParaRPr lang="ru-RU" sz="1400" b="1" dirty="0"/>
          </a:p>
        </p:txBody>
      </p:sp>
      <p:sp>
        <p:nvSpPr>
          <p:cNvPr id="58" name="object 48"/>
          <p:cNvSpPr/>
          <p:nvPr/>
        </p:nvSpPr>
        <p:spPr>
          <a:xfrm rot="5400000">
            <a:off x="6271763" y="3859484"/>
            <a:ext cx="274021" cy="2520279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Прямоугольник 58"/>
          <p:cNvSpPr/>
          <p:nvPr/>
        </p:nvSpPr>
        <p:spPr>
          <a:xfrm>
            <a:off x="6804818" y="4464546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188</a:t>
            </a:r>
            <a:endParaRPr lang="ru-RU" sz="1600" b="1" dirty="0"/>
          </a:p>
        </p:txBody>
      </p:sp>
      <p:sp>
        <p:nvSpPr>
          <p:cNvPr id="60" name="object 34"/>
          <p:cNvSpPr/>
          <p:nvPr/>
        </p:nvSpPr>
        <p:spPr>
          <a:xfrm>
            <a:off x="1260202" y="1080170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4"/>
          <p:cNvSpPr/>
          <p:nvPr/>
        </p:nvSpPr>
        <p:spPr>
          <a:xfrm>
            <a:off x="7020842" y="4176514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7030A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293296" y="6765297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10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42844" y="171426"/>
            <a:ext cx="5467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  <a:cs typeface="Times New Roman" pitchFamily="18" charset="0"/>
              </a:rPr>
              <a:t>ТРАНСПОРТНАЯ ИНФРАСТРУКТУРА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999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714876" y="4972084"/>
            <a:ext cx="414340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Cambria" pitchFamily="18" charset="0"/>
              </a:rPr>
              <a:t>225,7</a:t>
            </a:r>
            <a:r>
              <a:rPr lang="ru-RU" sz="1400" b="1" dirty="0" smtClean="0">
                <a:latin typeface="Cambria" pitchFamily="18" charset="0"/>
              </a:rPr>
              <a:t> км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Cambria" pitchFamily="18" charset="0"/>
              </a:rPr>
              <a:t>протяженность  автомобильных дорог местного значения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21" name="Рисунок 20" descr="ipdXNOGssb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71624"/>
            <a:ext cx="3200135" cy="1944216"/>
          </a:xfrm>
          <a:prstGeom prst="rect">
            <a:avLst/>
          </a:prstGeom>
        </p:spPr>
      </p:pic>
      <p:pic>
        <p:nvPicPr>
          <p:cNvPr id="22" name="Рисунок 21" descr="o7Z-U9Rl7E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1103" y="1656234"/>
            <a:ext cx="2591627" cy="1944216"/>
          </a:xfrm>
          <a:prstGeom prst="rect">
            <a:avLst/>
          </a:prstGeom>
        </p:spPr>
      </p:pic>
      <p:pic>
        <p:nvPicPr>
          <p:cNvPr id="23" name="Рисунок 22" descr="jWbPnfCaNJ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3054" y="1656234"/>
            <a:ext cx="2799672" cy="194421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42844" y="3736915"/>
            <a:ext cx="8715436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88900" algn="just"/>
            <a:r>
              <a:rPr lang="ru-RU" sz="2000" b="1" dirty="0" smtClean="0">
                <a:cs typeface="Times New Roman" pitchFamily="18" charset="0"/>
              </a:rPr>
              <a:t>За период 2020-2022 годов на содержание и капитальный ремонт муниципальной улично-дорожной сети округа направлено бюджетных ассигнований более  127 млн. рублей.</a:t>
            </a:r>
            <a:endParaRPr lang="ru-RU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85720" y="4957772"/>
            <a:ext cx="435771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Cambria" pitchFamily="18" charset="0"/>
              </a:rPr>
              <a:t>489,7</a:t>
            </a:r>
            <a:r>
              <a:rPr lang="ru-RU" sz="1400" b="1" dirty="0" smtClean="0">
                <a:latin typeface="Cambria" pitchFamily="18" charset="0"/>
              </a:rPr>
              <a:t>км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Cambria" pitchFamily="18" charset="0"/>
              </a:rPr>
              <a:t>общая протяженность автомобильных дорог</a:t>
            </a:r>
            <a:endParaRPr lang="ru-RU" sz="16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44" y="814368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Состояние сети автомобильных дорог округа поддерживается в хорошем состоянии. 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93296" y="6624786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11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282" y="385740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КОММУНАЛЬНОЕ ХОЗЯЙСТВО</a:t>
            </a:r>
            <a:endParaRPr lang="ru-RU" sz="2000" b="1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14612" y="6529408"/>
            <a:ext cx="3802943" cy="49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Инвестиционный паспорт 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Усть-Кубинского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муниципального района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2628354" y="6624999"/>
            <a:ext cx="6228184" cy="431835"/>
            <a:chOff x="4138" y="1560"/>
            <a:chExt cx="10262" cy="681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3" descr="C:\Users\Shurmanov\Downloads\Народный бюджет  - итог 2019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314830"/>
            <a:ext cx="2714644" cy="2214578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315461"/>
            <a:ext cx="2143140" cy="221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338662"/>
            <a:ext cx="3097014" cy="21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7158" y="1242996"/>
            <a:ext cx="8286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В период с 2019 по 2021 годы  на территории села Устье проведена  модернизация системы  водоснабжения по её итогам в работу введена новая модульная станция водоочистки, заменены водоводы, благоустроена территория станции очистки. Объем бюджетных инвестиций превысил  57 млн. рублей.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2021-2022 годах проводились работы по реконструкции системы водоотведения с. Устье. Объем бюджетных инвестиций  превысил  52 млн. рублей.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82663" y="6632996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12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356546" y="144066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ЖИЛИЩНОЕ СТРОИТЕЛЬСТВО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769015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Прямоугольный треугольник 13"/>
          <p:cNvSpPr/>
          <p:nvPr/>
        </p:nvSpPr>
        <p:spPr>
          <a:xfrm>
            <a:off x="0" y="5472658"/>
            <a:ext cx="2772370" cy="1728242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142844" y="528616"/>
          <a:ext cx="36004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60474" y="144066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ГАЗИФИКАЦИЯ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578" y="576114"/>
            <a:ext cx="396044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869"/>
              </a:spcBef>
            </a:pPr>
            <a:r>
              <a:rPr lang="ru-RU" sz="1400" b="1" spc="-90" dirty="0" smtClean="0">
                <a:cs typeface="Calibri"/>
              </a:rPr>
              <a:t>Усть-Кубинский район </a:t>
            </a:r>
            <a:r>
              <a:rPr lang="ru-RU" sz="1400" b="1" spc="-114" dirty="0" smtClean="0">
                <a:cs typeface="Calibri"/>
              </a:rPr>
              <a:t>–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130" dirty="0" smtClean="0">
                <a:cs typeface="Calibri"/>
              </a:rPr>
              <a:t>о</a:t>
            </a:r>
            <a:r>
              <a:rPr lang="ru-RU" sz="1400" b="1" spc="-145" dirty="0" smtClean="0">
                <a:cs typeface="Calibri"/>
              </a:rPr>
              <a:t>ди</a:t>
            </a:r>
            <a:r>
              <a:rPr lang="ru-RU" sz="1400" b="1" spc="-130" dirty="0" smtClean="0">
                <a:cs typeface="Calibri"/>
              </a:rPr>
              <a:t>н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85" dirty="0" smtClean="0">
                <a:cs typeface="Calibri"/>
              </a:rPr>
              <a:t>и</a:t>
            </a:r>
            <a:r>
              <a:rPr lang="ru-RU" sz="1400" b="1" spc="-60" dirty="0" smtClean="0">
                <a:cs typeface="Calibri"/>
              </a:rPr>
              <a:t>з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120" dirty="0" smtClean="0">
                <a:cs typeface="Calibri"/>
              </a:rPr>
              <a:t>лидеро</a:t>
            </a:r>
            <a:r>
              <a:rPr lang="ru-RU" sz="1400" b="1" spc="-105" dirty="0" smtClean="0">
                <a:cs typeface="Calibri"/>
              </a:rPr>
              <a:t>в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100" dirty="0" smtClean="0">
                <a:cs typeface="Calibri"/>
              </a:rPr>
              <a:t>в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90" dirty="0" smtClean="0">
                <a:cs typeface="Calibri"/>
              </a:rPr>
              <a:t>реги</a:t>
            </a:r>
            <a:r>
              <a:rPr lang="ru-RU" sz="1400" b="1" spc="-110" dirty="0" smtClean="0">
                <a:cs typeface="Calibri"/>
              </a:rPr>
              <a:t>о</a:t>
            </a:r>
            <a:r>
              <a:rPr lang="ru-RU" sz="1400" b="1" spc="-114" dirty="0" smtClean="0">
                <a:cs typeface="Calibri"/>
              </a:rPr>
              <a:t>н</a:t>
            </a:r>
            <a:r>
              <a:rPr lang="ru-RU" sz="1400" b="1" spc="-100" dirty="0" smtClean="0">
                <a:cs typeface="Calibri"/>
              </a:rPr>
              <a:t>е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120" dirty="0" smtClean="0">
                <a:cs typeface="Calibri"/>
              </a:rPr>
              <a:t>п</a:t>
            </a:r>
            <a:r>
              <a:rPr lang="ru-RU" sz="1400" b="1" spc="-114" dirty="0" smtClean="0">
                <a:cs typeface="Calibri"/>
              </a:rPr>
              <a:t>о</a:t>
            </a:r>
            <a:r>
              <a:rPr lang="ru-RU" sz="1400" b="1" spc="-25" dirty="0" smtClean="0">
                <a:cs typeface="Calibri"/>
              </a:rPr>
              <a:t> </a:t>
            </a:r>
            <a:r>
              <a:rPr lang="ru-RU" sz="1400" b="1" spc="-135" dirty="0" smtClean="0">
                <a:cs typeface="Calibri"/>
              </a:rPr>
              <a:t>жилищной</a:t>
            </a:r>
            <a:r>
              <a:rPr lang="ru-RU" sz="1400" b="1" spc="-55" dirty="0" smtClean="0">
                <a:cs typeface="Calibri"/>
              </a:rPr>
              <a:t> </a:t>
            </a:r>
            <a:r>
              <a:rPr lang="ru-RU" sz="1400" b="1" spc="-75" dirty="0" smtClean="0">
                <a:cs typeface="Calibri"/>
              </a:rPr>
              <a:t>застрой</a:t>
            </a:r>
            <a:r>
              <a:rPr lang="ru-RU" sz="1400" b="1" spc="-110" dirty="0" smtClean="0">
                <a:cs typeface="Calibri"/>
              </a:rPr>
              <a:t>к</a:t>
            </a:r>
            <a:r>
              <a:rPr lang="ru-RU" sz="1400" b="1" spc="-120" dirty="0" smtClean="0">
                <a:cs typeface="Calibri"/>
              </a:rPr>
              <a:t>е</a:t>
            </a:r>
            <a:r>
              <a:rPr lang="ru-RU" sz="1400" b="1" spc="-60" dirty="0" smtClean="0">
                <a:cs typeface="Calibri"/>
              </a:rPr>
              <a:t>.</a:t>
            </a:r>
            <a:r>
              <a:rPr lang="ru-RU" sz="1400" b="1" spc="-25" dirty="0" smtClean="0">
                <a:cs typeface="Calibri"/>
              </a:rPr>
              <a:t> </a:t>
            </a:r>
            <a:endParaRPr lang="ru-RU" sz="1400" dirty="0">
              <a:cs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140522" y="6029558"/>
            <a:ext cx="468052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869"/>
              </a:spcBef>
            </a:pPr>
            <a:r>
              <a:rPr lang="ru-RU" sz="1400" b="1" spc="-90" dirty="0" smtClean="0">
                <a:cs typeface="Calibri"/>
              </a:rPr>
              <a:t>Факторы, способствующие росту строительства:</a:t>
            </a:r>
            <a:r>
              <a:rPr lang="ru-RU" sz="1400" b="1" dirty="0" smtClean="0">
                <a:cs typeface="Calibri"/>
              </a:rPr>
              <a:t> комфортные условия для проживания, прекрасная экология, льготы для сельских жителей</a:t>
            </a:r>
            <a:endParaRPr lang="ru-RU" sz="1400" b="1" spc="-90" dirty="0" smtClean="0">
              <a:cs typeface="Calibri"/>
            </a:endParaRPr>
          </a:p>
        </p:txBody>
      </p:sp>
      <p:pic>
        <p:nvPicPr>
          <p:cNvPr id="16" name="Picture 2" descr="gaz-2804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74" y="3528442"/>
            <a:ext cx="2448272" cy="1499770"/>
          </a:xfrm>
          <a:prstGeom prst="rect">
            <a:avLst/>
          </a:prstGeom>
          <a:noFill/>
          <a:ln w="9525">
            <a:solidFill>
              <a:srgbClr val="EEECE1"/>
            </a:solidFill>
            <a:miter lim="800000"/>
            <a:headEnd/>
            <a:tailEnd/>
          </a:ln>
        </p:spPr>
      </p:pic>
      <p:pic>
        <p:nvPicPr>
          <p:cNvPr id="18" name="Рисунок 17" descr="7IPSEJLoW3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8315" y="2880370"/>
            <a:ext cx="1944216" cy="1296144"/>
          </a:xfrm>
          <a:prstGeom prst="rect">
            <a:avLst/>
          </a:prstGeom>
        </p:spPr>
      </p:pic>
      <p:sp>
        <p:nvSpPr>
          <p:cNvPr id="21" name="object 56"/>
          <p:cNvSpPr/>
          <p:nvPr/>
        </p:nvSpPr>
        <p:spPr>
          <a:xfrm>
            <a:off x="1339786" y="5616674"/>
            <a:ext cx="352464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Рисунок 22" descr="o_Rew5HwXZ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8314" y="4068000"/>
            <a:ext cx="1944216" cy="135430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36266" y="5544666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+mj-lt"/>
                <a:cs typeface="Times New Roman" pitchFamily="18" charset="0"/>
              </a:rPr>
              <a:t>7</a:t>
            </a:r>
            <a:r>
              <a:rPr lang="ru-RU" sz="2400" b="1" dirty="0" smtClean="0">
                <a:latin typeface="+mj-lt"/>
                <a:cs typeface="Times New Roman" pitchFamily="18" charset="0"/>
              </a:rPr>
              <a:t> </a:t>
            </a:r>
            <a:endParaRPr lang="ru-RU" sz="1600" b="1" dirty="0" smtClean="0">
              <a:latin typeface="+mj-lt"/>
              <a:cs typeface="Times New Roman" pitchFamily="18" charset="0"/>
            </a:endParaRPr>
          </a:p>
          <a:p>
            <a:r>
              <a:rPr lang="ru-RU" sz="1600" b="1" dirty="0" smtClean="0">
                <a:latin typeface="+mj-lt"/>
                <a:cs typeface="Times New Roman" pitchFamily="18" charset="0"/>
              </a:rPr>
              <a:t>котельных</a:t>
            </a:r>
          </a:p>
        </p:txBody>
      </p:sp>
      <p:sp>
        <p:nvSpPr>
          <p:cNvPr id="25" name="object 55"/>
          <p:cNvSpPr/>
          <p:nvPr/>
        </p:nvSpPr>
        <p:spPr>
          <a:xfrm>
            <a:off x="3714744" y="2028814"/>
            <a:ext cx="504658" cy="7348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1714480" y="1100120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1171558"/>
            <a:ext cx="33337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Горбунов 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4243392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8293296" y="6765297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13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-35942" y="144066"/>
            <a:ext cx="3231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СОЦИАЛЬНАЯ СФЕРА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74" y="648122"/>
            <a:ext cx="1336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ОБРАЗОВАНИЕ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2130" y="1008162"/>
            <a:ext cx="18015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4 </a:t>
            </a:r>
          </a:p>
          <a:p>
            <a:r>
              <a:rPr lang="ru-RU" sz="1600" b="1" dirty="0" smtClean="0"/>
              <a:t>образовательных </a:t>
            </a:r>
          </a:p>
          <a:p>
            <a:r>
              <a:rPr lang="ru-RU" sz="1600" b="1" dirty="0" smtClean="0"/>
              <a:t>учреждения </a:t>
            </a:r>
            <a:endParaRPr lang="ru-RU" sz="1600" b="1" dirty="0"/>
          </a:p>
        </p:txBody>
      </p:sp>
      <p:pic>
        <p:nvPicPr>
          <p:cNvPr id="21" name="Рисунок 20" descr="1490886282-18-school-building_824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74" y="1008162"/>
            <a:ext cx="504056" cy="504056"/>
          </a:xfrm>
          <a:prstGeom prst="rect">
            <a:avLst/>
          </a:prstGeom>
        </p:spPr>
      </p:pic>
      <p:sp>
        <p:nvSpPr>
          <p:cNvPr id="24" name="object 92"/>
          <p:cNvSpPr/>
          <p:nvPr/>
        </p:nvSpPr>
        <p:spPr>
          <a:xfrm>
            <a:off x="2899236" y="1131348"/>
            <a:ext cx="377190" cy="236854"/>
          </a:xfrm>
          <a:custGeom>
            <a:avLst/>
            <a:gdLst/>
            <a:ahLst/>
            <a:cxnLst/>
            <a:rect l="l" t="t" r="r" b="b"/>
            <a:pathLst>
              <a:path w="377190" h="236854">
                <a:moveTo>
                  <a:pt x="188184" y="0"/>
                </a:moveTo>
                <a:lnTo>
                  <a:pt x="22795" y="55671"/>
                </a:lnTo>
                <a:lnTo>
                  <a:pt x="0" y="67906"/>
                </a:lnTo>
                <a:lnTo>
                  <a:pt x="0" y="83235"/>
                </a:lnTo>
                <a:lnTo>
                  <a:pt x="6502" y="85471"/>
                </a:lnTo>
                <a:lnTo>
                  <a:pt x="22047" y="90614"/>
                </a:lnTo>
                <a:lnTo>
                  <a:pt x="28193" y="92925"/>
                </a:lnTo>
                <a:lnTo>
                  <a:pt x="77304" y="109664"/>
                </a:lnTo>
                <a:lnTo>
                  <a:pt x="77344" y="178448"/>
                </a:lnTo>
                <a:lnTo>
                  <a:pt x="80233" y="187340"/>
                </a:lnTo>
                <a:lnTo>
                  <a:pt x="111122" y="214161"/>
                </a:lnTo>
                <a:lnTo>
                  <a:pt x="154718" y="232655"/>
                </a:lnTo>
                <a:lnTo>
                  <a:pt x="189626" y="236650"/>
                </a:lnTo>
                <a:lnTo>
                  <a:pt x="201450" y="236052"/>
                </a:lnTo>
                <a:lnTo>
                  <a:pt x="248513" y="223772"/>
                </a:lnTo>
                <a:lnTo>
                  <a:pt x="273426" y="210096"/>
                </a:lnTo>
                <a:lnTo>
                  <a:pt x="191604" y="210096"/>
                </a:lnTo>
                <a:lnTo>
                  <a:pt x="174253" y="208287"/>
                </a:lnTo>
                <a:lnTo>
                  <a:pt x="128098" y="192200"/>
                </a:lnTo>
                <a:lnTo>
                  <a:pt x="104550" y="151789"/>
                </a:lnTo>
                <a:lnTo>
                  <a:pt x="104546" y="119240"/>
                </a:lnTo>
                <a:lnTo>
                  <a:pt x="299635" y="119240"/>
                </a:lnTo>
                <a:lnTo>
                  <a:pt x="299636" y="117864"/>
                </a:lnTo>
                <a:lnTo>
                  <a:pt x="187020" y="117864"/>
                </a:lnTo>
                <a:lnTo>
                  <a:pt x="182536" y="116470"/>
                </a:lnTo>
                <a:lnTo>
                  <a:pt x="175363" y="113797"/>
                </a:lnTo>
                <a:lnTo>
                  <a:pt x="56692" y="73596"/>
                </a:lnTo>
                <a:lnTo>
                  <a:pt x="56794" y="73444"/>
                </a:lnTo>
                <a:lnTo>
                  <a:pt x="57492" y="73037"/>
                </a:lnTo>
                <a:lnTo>
                  <a:pt x="58102" y="72796"/>
                </a:lnTo>
                <a:lnTo>
                  <a:pt x="63082" y="70895"/>
                </a:lnTo>
                <a:lnTo>
                  <a:pt x="147156" y="42467"/>
                </a:lnTo>
                <a:lnTo>
                  <a:pt x="165936" y="35779"/>
                </a:lnTo>
                <a:lnTo>
                  <a:pt x="181378" y="30556"/>
                </a:lnTo>
                <a:lnTo>
                  <a:pt x="188480" y="28689"/>
                </a:lnTo>
                <a:lnTo>
                  <a:pt x="275362" y="28689"/>
                </a:lnTo>
                <a:lnTo>
                  <a:pt x="218611" y="9352"/>
                </a:lnTo>
                <a:lnTo>
                  <a:pt x="204068" y="4577"/>
                </a:lnTo>
                <a:lnTo>
                  <a:pt x="193334" y="1246"/>
                </a:lnTo>
                <a:lnTo>
                  <a:pt x="188184" y="0"/>
                </a:lnTo>
                <a:close/>
              </a:path>
              <a:path w="377190" h="236854">
                <a:moveTo>
                  <a:pt x="299635" y="119240"/>
                </a:moveTo>
                <a:lnTo>
                  <a:pt x="272402" y="119240"/>
                </a:lnTo>
                <a:lnTo>
                  <a:pt x="272402" y="176669"/>
                </a:lnTo>
                <a:lnTo>
                  <a:pt x="270408" y="177203"/>
                </a:lnTo>
                <a:lnTo>
                  <a:pt x="228991" y="202810"/>
                </a:lnTo>
                <a:lnTo>
                  <a:pt x="192023" y="209130"/>
                </a:lnTo>
                <a:lnTo>
                  <a:pt x="191604" y="210096"/>
                </a:lnTo>
                <a:lnTo>
                  <a:pt x="273426" y="210096"/>
                </a:lnTo>
                <a:lnTo>
                  <a:pt x="282341" y="203926"/>
                </a:lnTo>
                <a:lnTo>
                  <a:pt x="293207" y="194184"/>
                </a:lnTo>
                <a:lnTo>
                  <a:pt x="299580" y="183959"/>
                </a:lnTo>
                <a:lnTo>
                  <a:pt x="299635" y="119240"/>
                </a:lnTo>
                <a:close/>
              </a:path>
              <a:path w="377190" h="236854">
                <a:moveTo>
                  <a:pt x="322465" y="135115"/>
                </a:moveTo>
                <a:lnTo>
                  <a:pt x="322465" y="185115"/>
                </a:lnTo>
                <a:lnTo>
                  <a:pt x="328752" y="190931"/>
                </a:lnTo>
                <a:lnTo>
                  <a:pt x="342798" y="191338"/>
                </a:lnTo>
                <a:lnTo>
                  <a:pt x="349707" y="185508"/>
                </a:lnTo>
                <a:lnTo>
                  <a:pt x="349818" y="161246"/>
                </a:lnTo>
                <a:lnTo>
                  <a:pt x="348929" y="145995"/>
                </a:lnTo>
                <a:lnTo>
                  <a:pt x="346814" y="138074"/>
                </a:lnTo>
                <a:lnTo>
                  <a:pt x="327520" y="138074"/>
                </a:lnTo>
                <a:lnTo>
                  <a:pt x="322465" y="135115"/>
                </a:lnTo>
                <a:close/>
              </a:path>
              <a:path w="377190" h="236854">
                <a:moveTo>
                  <a:pt x="272402" y="119240"/>
                </a:moveTo>
                <a:lnTo>
                  <a:pt x="104546" y="119240"/>
                </a:lnTo>
                <a:lnTo>
                  <a:pt x="111800" y="120988"/>
                </a:lnTo>
                <a:lnTo>
                  <a:pt x="123770" y="124927"/>
                </a:lnTo>
                <a:lnTo>
                  <a:pt x="154465" y="135836"/>
                </a:lnTo>
                <a:lnTo>
                  <a:pt x="169493" y="141033"/>
                </a:lnTo>
                <a:lnTo>
                  <a:pt x="181846" y="144875"/>
                </a:lnTo>
                <a:lnTo>
                  <a:pt x="189673" y="146476"/>
                </a:lnTo>
                <a:lnTo>
                  <a:pt x="196671" y="144705"/>
                </a:lnTo>
                <a:lnTo>
                  <a:pt x="210120" y="140353"/>
                </a:lnTo>
                <a:lnTo>
                  <a:pt x="250726" y="126352"/>
                </a:lnTo>
                <a:lnTo>
                  <a:pt x="272402" y="119240"/>
                </a:lnTo>
                <a:close/>
              </a:path>
              <a:path w="377190" h="236854">
                <a:moveTo>
                  <a:pt x="346546" y="100101"/>
                </a:moveTo>
                <a:lnTo>
                  <a:pt x="327621" y="100101"/>
                </a:lnTo>
                <a:lnTo>
                  <a:pt x="327635" y="132665"/>
                </a:lnTo>
                <a:lnTo>
                  <a:pt x="327520" y="138074"/>
                </a:lnTo>
                <a:lnTo>
                  <a:pt x="346814" y="138074"/>
                </a:lnTo>
                <a:lnTo>
                  <a:pt x="346024" y="135115"/>
                </a:lnTo>
                <a:lnTo>
                  <a:pt x="345941" y="134875"/>
                </a:lnTo>
                <a:lnTo>
                  <a:pt x="344677" y="132665"/>
                </a:lnTo>
                <a:lnTo>
                  <a:pt x="344594" y="120988"/>
                </a:lnTo>
                <a:lnTo>
                  <a:pt x="346546" y="100101"/>
                </a:lnTo>
                <a:close/>
              </a:path>
              <a:path w="377190" h="236854">
                <a:moveTo>
                  <a:pt x="275362" y="28689"/>
                </a:moveTo>
                <a:lnTo>
                  <a:pt x="188480" y="28689"/>
                </a:lnTo>
                <a:lnTo>
                  <a:pt x="307965" y="68875"/>
                </a:lnTo>
                <a:lnTo>
                  <a:pt x="318311" y="72688"/>
                </a:lnTo>
                <a:lnTo>
                  <a:pt x="221513" y="107365"/>
                </a:lnTo>
                <a:lnTo>
                  <a:pt x="206061" y="112730"/>
                </a:lnTo>
                <a:lnTo>
                  <a:pt x="196610" y="116159"/>
                </a:lnTo>
                <a:lnTo>
                  <a:pt x="190987" y="117815"/>
                </a:lnTo>
                <a:lnTo>
                  <a:pt x="187020" y="117864"/>
                </a:lnTo>
                <a:lnTo>
                  <a:pt x="299636" y="117864"/>
                </a:lnTo>
                <a:lnTo>
                  <a:pt x="299643" y="109664"/>
                </a:lnTo>
                <a:lnTo>
                  <a:pt x="303174" y="107975"/>
                </a:lnTo>
                <a:lnTo>
                  <a:pt x="309092" y="106400"/>
                </a:lnTo>
                <a:lnTo>
                  <a:pt x="327621" y="100101"/>
                </a:lnTo>
                <a:lnTo>
                  <a:pt x="346546" y="100101"/>
                </a:lnTo>
                <a:lnTo>
                  <a:pt x="347165" y="93475"/>
                </a:lnTo>
                <a:lnTo>
                  <a:pt x="361233" y="88708"/>
                </a:lnTo>
                <a:lnTo>
                  <a:pt x="372351" y="83718"/>
                </a:lnTo>
                <a:lnTo>
                  <a:pt x="375221" y="81381"/>
                </a:lnTo>
                <a:lnTo>
                  <a:pt x="376707" y="77952"/>
                </a:lnTo>
                <a:lnTo>
                  <a:pt x="376948" y="74434"/>
                </a:lnTo>
                <a:lnTo>
                  <a:pt x="376848" y="70895"/>
                </a:lnTo>
                <a:lnTo>
                  <a:pt x="376669" y="68287"/>
                </a:lnTo>
                <a:lnTo>
                  <a:pt x="374738" y="64376"/>
                </a:lnTo>
                <a:lnTo>
                  <a:pt x="367449" y="59855"/>
                </a:lnTo>
                <a:lnTo>
                  <a:pt x="364350" y="59296"/>
                </a:lnTo>
                <a:lnTo>
                  <a:pt x="275362" y="28689"/>
                </a:lnTo>
                <a:close/>
              </a:path>
              <a:path w="377190" h="236854">
                <a:moveTo>
                  <a:pt x="57195" y="73245"/>
                </a:moveTo>
                <a:lnTo>
                  <a:pt x="56794" y="73444"/>
                </a:lnTo>
                <a:lnTo>
                  <a:pt x="57195" y="73245"/>
                </a:lnTo>
                <a:close/>
              </a:path>
              <a:path w="377190" h="236854">
                <a:moveTo>
                  <a:pt x="57615" y="73037"/>
                </a:moveTo>
                <a:lnTo>
                  <a:pt x="57195" y="73245"/>
                </a:lnTo>
                <a:lnTo>
                  <a:pt x="57615" y="73037"/>
                </a:lnTo>
                <a:close/>
              </a:path>
            </a:pathLst>
          </a:custGeom>
          <a:solidFill>
            <a:srgbClr val="393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Прямоугольник 24"/>
          <p:cNvSpPr/>
          <p:nvPr/>
        </p:nvSpPr>
        <p:spPr>
          <a:xfrm>
            <a:off x="3457971" y="1062167"/>
            <a:ext cx="3400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100%</a:t>
            </a:r>
          </a:p>
          <a:p>
            <a:r>
              <a:rPr lang="ru-RU" sz="1600" b="1" dirty="0" smtClean="0"/>
              <a:t>доступность </a:t>
            </a:r>
          </a:p>
          <a:p>
            <a:r>
              <a:rPr lang="ru-RU" sz="1600" b="1" dirty="0" smtClean="0"/>
              <a:t>дошкольного образования</a:t>
            </a:r>
            <a:endParaRPr lang="ru-RU" sz="1600" b="1" dirty="0"/>
          </a:p>
        </p:txBody>
      </p:sp>
      <p:pic>
        <p:nvPicPr>
          <p:cNvPr id="38" name="Рисунок 37" descr="1 ссен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9393" y="0"/>
            <a:ext cx="1991731" cy="2304306"/>
          </a:xfrm>
          <a:prstGeom prst="rect">
            <a:avLst/>
          </a:prstGeom>
        </p:spPr>
      </p:pic>
      <p:sp>
        <p:nvSpPr>
          <p:cNvPr id="39" name="object 93"/>
          <p:cNvSpPr/>
          <p:nvPr/>
        </p:nvSpPr>
        <p:spPr>
          <a:xfrm>
            <a:off x="180082" y="2795405"/>
            <a:ext cx="329552" cy="300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139898" y="2232298"/>
            <a:ext cx="950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КУЛЬТУРА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2755" y="2592338"/>
            <a:ext cx="2442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1218 </a:t>
            </a:r>
            <a:r>
              <a:rPr lang="ru-RU" sz="1600" b="1" dirty="0" smtClean="0"/>
              <a:t>человек </a:t>
            </a:r>
          </a:p>
          <a:p>
            <a:r>
              <a:rPr lang="ru-RU" sz="1600" b="1" dirty="0" smtClean="0"/>
              <a:t>– численность молодежи</a:t>
            </a:r>
            <a:endParaRPr lang="ru-RU" sz="16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852490" y="2562721"/>
            <a:ext cx="3446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3</a:t>
            </a:r>
            <a:r>
              <a:rPr lang="ru-RU" dirty="0" smtClean="0"/>
              <a:t> </a:t>
            </a:r>
            <a:r>
              <a:rPr lang="ru-RU" sz="1600" b="1" dirty="0" smtClean="0"/>
              <a:t>учреждения</a:t>
            </a:r>
          </a:p>
          <a:p>
            <a:r>
              <a:rPr lang="ru-RU" sz="1600" b="1" dirty="0" smtClean="0"/>
              <a:t> культуры и искусства</a:t>
            </a:r>
            <a:endParaRPr lang="ru-RU" sz="1600" b="1" dirty="0"/>
          </a:p>
        </p:txBody>
      </p:sp>
      <p:sp>
        <p:nvSpPr>
          <p:cNvPr id="43" name="object 97"/>
          <p:cNvSpPr/>
          <p:nvPr/>
        </p:nvSpPr>
        <p:spPr>
          <a:xfrm>
            <a:off x="3420442" y="2664346"/>
            <a:ext cx="315595" cy="314960"/>
          </a:xfrm>
          <a:custGeom>
            <a:avLst/>
            <a:gdLst/>
            <a:ahLst/>
            <a:cxnLst/>
            <a:rect l="l" t="t" r="r" b="b"/>
            <a:pathLst>
              <a:path w="315595" h="314960">
                <a:moveTo>
                  <a:pt x="295617" y="270510"/>
                </a:moveTo>
                <a:lnTo>
                  <a:pt x="291884" y="271780"/>
                </a:lnTo>
                <a:lnTo>
                  <a:pt x="8102" y="271780"/>
                </a:lnTo>
                <a:lnTo>
                  <a:pt x="5410" y="273050"/>
                </a:lnTo>
                <a:lnTo>
                  <a:pt x="1663" y="278130"/>
                </a:lnTo>
                <a:lnTo>
                  <a:pt x="1435" y="278130"/>
                </a:lnTo>
                <a:lnTo>
                  <a:pt x="0" y="280670"/>
                </a:lnTo>
                <a:lnTo>
                  <a:pt x="0" y="303530"/>
                </a:lnTo>
                <a:lnTo>
                  <a:pt x="850" y="304800"/>
                </a:lnTo>
                <a:lnTo>
                  <a:pt x="965" y="309880"/>
                </a:lnTo>
                <a:lnTo>
                  <a:pt x="10769" y="314960"/>
                </a:lnTo>
                <a:lnTo>
                  <a:pt x="302920" y="314960"/>
                </a:lnTo>
                <a:lnTo>
                  <a:pt x="314972" y="309880"/>
                </a:lnTo>
                <a:lnTo>
                  <a:pt x="313974" y="303530"/>
                </a:lnTo>
                <a:lnTo>
                  <a:pt x="74053" y="303530"/>
                </a:lnTo>
                <a:lnTo>
                  <a:pt x="67652" y="302260"/>
                </a:lnTo>
                <a:lnTo>
                  <a:pt x="13030" y="302260"/>
                </a:lnTo>
                <a:lnTo>
                  <a:pt x="11696" y="295910"/>
                </a:lnTo>
                <a:lnTo>
                  <a:pt x="12509" y="290830"/>
                </a:lnTo>
                <a:lnTo>
                  <a:pt x="12509" y="284480"/>
                </a:lnTo>
                <a:lnTo>
                  <a:pt x="314071" y="284480"/>
                </a:lnTo>
                <a:lnTo>
                  <a:pt x="313055" y="278130"/>
                </a:lnTo>
                <a:lnTo>
                  <a:pt x="308927" y="273050"/>
                </a:lnTo>
                <a:lnTo>
                  <a:pt x="302272" y="271780"/>
                </a:lnTo>
                <a:lnTo>
                  <a:pt x="17081" y="271780"/>
                </a:lnTo>
                <a:lnTo>
                  <a:pt x="13843" y="270510"/>
                </a:lnTo>
                <a:lnTo>
                  <a:pt x="295617" y="270510"/>
                </a:lnTo>
                <a:close/>
              </a:path>
              <a:path w="315595" h="314960">
                <a:moveTo>
                  <a:pt x="195171" y="302260"/>
                </a:moveTo>
                <a:lnTo>
                  <a:pt x="157349" y="302260"/>
                </a:lnTo>
                <a:lnTo>
                  <a:pt x="82359" y="303530"/>
                </a:lnTo>
                <a:lnTo>
                  <a:pt x="208144" y="303530"/>
                </a:lnTo>
                <a:lnTo>
                  <a:pt x="195171" y="302260"/>
                </a:lnTo>
                <a:close/>
              </a:path>
              <a:path w="315595" h="314960">
                <a:moveTo>
                  <a:pt x="314071" y="284480"/>
                </a:moveTo>
                <a:lnTo>
                  <a:pt x="301282" y="284480"/>
                </a:lnTo>
                <a:lnTo>
                  <a:pt x="300888" y="298450"/>
                </a:lnTo>
                <a:lnTo>
                  <a:pt x="300596" y="302260"/>
                </a:lnTo>
                <a:lnTo>
                  <a:pt x="233527" y="302260"/>
                </a:lnTo>
                <a:lnTo>
                  <a:pt x="208144" y="303530"/>
                </a:lnTo>
                <a:lnTo>
                  <a:pt x="313974" y="303530"/>
                </a:lnTo>
                <a:lnTo>
                  <a:pt x="313575" y="300990"/>
                </a:lnTo>
                <a:lnTo>
                  <a:pt x="314756" y="292100"/>
                </a:lnTo>
                <a:lnTo>
                  <a:pt x="314274" y="285750"/>
                </a:lnTo>
                <a:lnTo>
                  <a:pt x="314071" y="284480"/>
                </a:lnTo>
                <a:close/>
              </a:path>
              <a:path w="315595" h="314960">
                <a:moveTo>
                  <a:pt x="20408" y="284480"/>
                </a:moveTo>
                <a:lnTo>
                  <a:pt x="12509" y="284480"/>
                </a:lnTo>
                <a:lnTo>
                  <a:pt x="14681" y="285750"/>
                </a:lnTo>
                <a:lnTo>
                  <a:pt x="20408" y="284480"/>
                </a:lnTo>
                <a:close/>
              </a:path>
              <a:path w="315595" h="314960">
                <a:moveTo>
                  <a:pt x="283044" y="138430"/>
                </a:moveTo>
                <a:lnTo>
                  <a:pt x="270014" y="138430"/>
                </a:lnTo>
                <a:lnTo>
                  <a:pt x="270161" y="181610"/>
                </a:lnTo>
                <a:lnTo>
                  <a:pt x="270437" y="234950"/>
                </a:lnTo>
                <a:lnTo>
                  <a:pt x="270533" y="265430"/>
                </a:lnTo>
                <a:lnTo>
                  <a:pt x="233006" y="270510"/>
                </a:lnTo>
                <a:lnTo>
                  <a:pt x="24295" y="270510"/>
                </a:lnTo>
                <a:lnTo>
                  <a:pt x="17081" y="271780"/>
                </a:lnTo>
                <a:lnTo>
                  <a:pt x="291884" y="271780"/>
                </a:lnTo>
                <a:lnTo>
                  <a:pt x="282003" y="270510"/>
                </a:lnTo>
                <a:lnTo>
                  <a:pt x="283019" y="267970"/>
                </a:lnTo>
                <a:lnTo>
                  <a:pt x="283044" y="138430"/>
                </a:lnTo>
                <a:close/>
              </a:path>
              <a:path w="315595" h="314960">
                <a:moveTo>
                  <a:pt x="100393" y="135890"/>
                </a:moveTo>
                <a:lnTo>
                  <a:pt x="26682" y="135890"/>
                </a:lnTo>
                <a:lnTo>
                  <a:pt x="31280" y="138430"/>
                </a:lnTo>
                <a:lnTo>
                  <a:pt x="31280" y="270510"/>
                </a:lnTo>
                <a:lnTo>
                  <a:pt x="44310" y="270510"/>
                </a:lnTo>
                <a:lnTo>
                  <a:pt x="44310" y="138430"/>
                </a:lnTo>
                <a:lnTo>
                  <a:pt x="94869" y="138430"/>
                </a:lnTo>
                <a:lnTo>
                  <a:pt x="94869" y="137160"/>
                </a:lnTo>
                <a:lnTo>
                  <a:pt x="98444" y="137160"/>
                </a:lnTo>
                <a:lnTo>
                  <a:pt x="100393" y="135890"/>
                </a:lnTo>
                <a:close/>
              </a:path>
              <a:path w="315595" h="314960">
                <a:moveTo>
                  <a:pt x="94869" y="138430"/>
                </a:moveTo>
                <a:lnTo>
                  <a:pt x="81838" y="138430"/>
                </a:lnTo>
                <a:lnTo>
                  <a:pt x="81838" y="270510"/>
                </a:lnTo>
                <a:lnTo>
                  <a:pt x="94869" y="270510"/>
                </a:lnTo>
                <a:lnTo>
                  <a:pt x="94869" y="138430"/>
                </a:lnTo>
                <a:close/>
              </a:path>
              <a:path w="315595" h="314960">
                <a:moveTo>
                  <a:pt x="188696" y="137160"/>
                </a:moveTo>
                <a:lnTo>
                  <a:pt x="126149" y="137160"/>
                </a:lnTo>
                <a:lnTo>
                  <a:pt x="126149" y="270510"/>
                </a:lnTo>
                <a:lnTo>
                  <a:pt x="138658" y="270510"/>
                </a:lnTo>
                <a:lnTo>
                  <a:pt x="138658" y="219710"/>
                </a:lnTo>
                <a:lnTo>
                  <a:pt x="138415" y="207010"/>
                </a:lnTo>
                <a:lnTo>
                  <a:pt x="138140" y="194310"/>
                </a:lnTo>
                <a:lnTo>
                  <a:pt x="138208" y="181610"/>
                </a:lnTo>
                <a:lnTo>
                  <a:pt x="138521" y="157480"/>
                </a:lnTo>
                <a:lnTo>
                  <a:pt x="138648" y="143510"/>
                </a:lnTo>
                <a:lnTo>
                  <a:pt x="150093" y="139700"/>
                </a:lnTo>
                <a:lnTo>
                  <a:pt x="166573" y="139700"/>
                </a:lnTo>
                <a:lnTo>
                  <a:pt x="167017" y="138430"/>
                </a:lnTo>
                <a:lnTo>
                  <a:pt x="188696" y="138430"/>
                </a:lnTo>
                <a:lnTo>
                  <a:pt x="188696" y="137160"/>
                </a:lnTo>
                <a:close/>
              </a:path>
              <a:path w="315595" h="314960">
                <a:moveTo>
                  <a:pt x="188696" y="138430"/>
                </a:moveTo>
                <a:lnTo>
                  <a:pt x="176212" y="138430"/>
                </a:lnTo>
                <a:lnTo>
                  <a:pt x="176187" y="146050"/>
                </a:lnTo>
                <a:lnTo>
                  <a:pt x="175914" y="157480"/>
                </a:lnTo>
                <a:lnTo>
                  <a:pt x="175666" y="171450"/>
                </a:lnTo>
                <a:lnTo>
                  <a:pt x="175825" y="207010"/>
                </a:lnTo>
                <a:lnTo>
                  <a:pt x="176059" y="240030"/>
                </a:lnTo>
                <a:lnTo>
                  <a:pt x="176170" y="260350"/>
                </a:lnTo>
                <a:lnTo>
                  <a:pt x="138658" y="270510"/>
                </a:lnTo>
                <a:lnTo>
                  <a:pt x="188696" y="270510"/>
                </a:lnTo>
                <a:lnTo>
                  <a:pt x="188696" y="138430"/>
                </a:lnTo>
                <a:close/>
              </a:path>
              <a:path w="315595" h="314960">
                <a:moveTo>
                  <a:pt x="206514" y="120650"/>
                </a:moveTo>
                <a:lnTo>
                  <a:pt x="209740" y="132080"/>
                </a:lnTo>
                <a:lnTo>
                  <a:pt x="215290" y="137160"/>
                </a:lnTo>
                <a:lnTo>
                  <a:pt x="219976" y="138430"/>
                </a:lnTo>
                <a:lnTo>
                  <a:pt x="219976" y="270510"/>
                </a:lnTo>
                <a:lnTo>
                  <a:pt x="233006" y="270510"/>
                </a:lnTo>
                <a:lnTo>
                  <a:pt x="233006" y="138430"/>
                </a:lnTo>
                <a:lnTo>
                  <a:pt x="283044" y="138430"/>
                </a:lnTo>
                <a:lnTo>
                  <a:pt x="289483" y="137160"/>
                </a:lnTo>
                <a:lnTo>
                  <a:pt x="294703" y="132080"/>
                </a:lnTo>
                <a:lnTo>
                  <a:pt x="295262" y="125730"/>
                </a:lnTo>
                <a:lnTo>
                  <a:pt x="220865" y="125730"/>
                </a:lnTo>
                <a:lnTo>
                  <a:pt x="219976" y="124460"/>
                </a:lnTo>
                <a:lnTo>
                  <a:pt x="219976" y="121920"/>
                </a:lnTo>
                <a:lnTo>
                  <a:pt x="208076" y="121920"/>
                </a:lnTo>
                <a:lnTo>
                  <a:pt x="206514" y="120650"/>
                </a:lnTo>
                <a:close/>
              </a:path>
              <a:path w="315595" h="314960">
                <a:moveTo>
                  <a:pt x="126149" y="114300"/>
                </a:moveTo>
                <a:lnTo>
                  <a:pt x="113118" y="114300"/>
                </a:lnTo>
                <a:lnTo>
                  <a:pt x="112115" y="116840"/>
                </a:lnTo>
                <a:lnTo>
                  <a:pt x="113068" y="119380"/>
                </a:lnTo>
                <a:lnTo>
                  <a:pt x="113652" y="128270"/>
                </a:lnTo>
                <a:lnTo>
                  <a:pt x="115430" y="132080"/>
                </a:lnTo>
                <a:lnTo>
                  <a:pt x="125539" y="139700"/>
                </a:lnTo>
                <a:lnTo>
                  <a:pt x="126149" y="137160"/>
                </a:lnTo>
                <a:lnTo>
                  <a:pt x="192646" y="137160"/>
                </a:lnTo>
                <a:lnTo>
                  <a:pt x="202095" y="129540"/>
                </a:lnTo>
                <a:lnTo>
                  <a:pt x="201617" y="127000"/>
                </a:lnTo>
                <a:lnTo>
                  <a:pt x="153189" y="127000"/>
                </a:lnTo>
                <a:lnTo>
                  <a:pt x="138734" y="125730"/>
                </a:lnTo>
                <a:lnTo>
                  <a:pt x="129311" y="125730"/>
                </a:lnTo>
                <a:lnTo>
                  <a:pt x="125145" y="124460"/>
                </a:lnTo>
                <a:lnTo>
                  <a:pt x="126149" y="120650"/>
                </a:lnTo>
                <a:lnTo>
                  <a:pt x="126149" y="114300"/>
                </a:lnTo>
                <a:close/>
              </a:path>
              <a:path w="315595" h="314960">
                <a:moveTo>
                  <a:pt x="18534" y="114922"/>
                </a:moveTo>
                <a:lnTo>
                  <a:pt x="19215" y="125730"/>
                </a:lnTo>
                <a:lnTo>
                  <a:pt x="18224" y="127000"/>
                </a:lnTo>
                <a:lnTo>
                  <a:pt x="26454" y="138430"/>
                </a:lnTo>
                <a:lnTo>
                  <a:pt x="26682" y="135890"/>
                </a:lnTo>
                <a:lnTo>
                  <a:pt x="100393" y="135890"/>
                </a:lnTo>
                <a:lnTo>
                  <a:pt x="106569" y="125730"/>
                </a:lnTo>
                <a:lnTo>
                  <a:pt x="33426" y="125730"/>
                </a:lnTo>
                <a:lnTo>
                  <a:pt x="31064" y="123190"/>
                </a:lnTo>
                <a:lnTo>
                  <a:pt x="31800" y="118110"/>
                </a:lnTo>
                <a:lnTo>
                  <a:pt x="31800" y="115570"/>
                </a:lnTo>
                <a:lnTo>
                  <a:pt x="20205" y="115570"/>
                </a:lnTo>
                <a:lnTo>
                  <a:pt x="18534" y="114922"/>
                </a:lnTo>
                <a:close/>
              </a:path>
              <a:path w="315595" h="314960">
                <a:moveTo>
                  <a:pt x="98444" y="137160"/>
                </a:moveTo>
                <a:lnTo>
                  <a:pt x="94869" y="137160"/>
                </a:lnTo>
                <a:lnTo>
                  <a:pt x="96494" y="138430"/>
                </a:lnTo>
                <a:lnTo>
                  <a:pt x="98444" y="137160"/>
                </a:lnTo>
                <a:close/>
              </a:path>
              <a:path w="315595" h="314960">
                <a:moveTo>
                  <a:pt x="202247" y="114300"/>
                </a:moveTo>
                <a:lnTo>
                  <a:pt x="188175" y="114300"/>
                </a:lnTo>
                <a:lnTo>
                  <a:pt x="188279" y="116840"/>
                </a:lnTo>
                <a:lnTo>
                  <a:pt x="188798" y="123190"/>
                </a:lnTo>
                <a:lnTo>
                  <a:pt x="187045" y="125730"/>
                </a:lnTo>
                <a:lnTo>
                  <a:pt x="179311" y="125730"/>
                </a:lnTo>
                <a:lnTo>
                  <a:pt x="153189" y="127000"/>
                </a:lnTo>
                <a:lnTo>
                  <a:pt x="201617" y="127000"/>
                </a:lnTo>
                <a:lnTo>
                  <a:pt x="200901" y="123190"/>
                </a:lnTo>
                <a:lnTo>
                  <a:pt x="201853" y="116840"/>
                </a:lnTo>
                <a:lnTo>
                  <a:pt x="202247" y="116840"/>
                </a:lnTo>
                <a:lnTo>
                  <a:pt x="202247" y="114300"/>
                </a:lnTo>
                <a:close/>
              </a:path>
              <a:path w="315595" h="314960">
                <a:moveTo>
                  <a:pt x="107307" y="114300"/>
                </a:moveTo>
                <a:lnTo>
                  <a:pt x="94348" y="114300"/>
                </a:lnTo>
                <a:lnTo>
                  <a:pt x="94348" y="116840"/>
                </a:lnTo>
                <a:lnTo>
                  <a:pt x="94119" y="118110"/>
                </a:lnTo>
                <a:lnTo>
                  <a:pt x="93738" y="121920"/>
                </a:lnTo>
                <a:lnTo>
                  <a:pt x="94754" y="123190"/>
                </a:lnTo>
                <a:lnTo>
                  <a:pt x="92138" y="125730"/>
                </a:lnTo>
                <a:lnTo>
                  <a:pt x="106569" y="125730"/>
                </a:lnTo>
                <a:lnTo>
                  <a:pt x="107307" y="114300"/>
                </a:lnTo>
                <a:close/>
              </a:path>
              <a:path w="315595" h="314960">
                <a:moveTo>
                  <a:pt x="296075" y="114300"/>
                </a:moveTo>
                <a:lnTo>
                  <a:pt x="275668" y="114300"/>
                </a:lnTo>
                <a:lnTo>
                  <a:pt x="283044" y="116840"/>
                </a:lnTo>
                <a:lnTo>
                  <a:pt x="283845" y="125730"/>
                </a:lnTo>
                <a:lnTo>
                  <a:pt x="295262" y="125730"/>
                </a:lnTo>
                <a:lnTo>
                  <a:pt x="296075" y="114300"/>
                </a:lnTo>
                <a:close/>
              </a:path>
              <a:path w="315595" h="314960">
                <a:moveTo>
                  <a:pt x="219798" y="114300"/>
                </a:moveTo>
                <a:lnTo>
                  <a:pt x="207454" y="114300"/>
                </a:lnTo>
                <a:lnTo>
                  <a:pt x="207772" y="119380"/>
                </a:lnTo>
                <a:lnTo>
                  <a:pt x="208076" y="121920"/>
                </a:lnTo>
                <a:lnTo>
                  <a:pt x="219976" y="121920"/>
                </a:lnTo>
                <a:lnTo>
                  <a:pt x="219885" y="114922"/>
                </a:lnTo>
                <a:lnTo>
                  <a:pt x="219798" y="114300"/>
                </a:lnTo>
                <a:close/>
              </a:path>
              <a:path w="315595" h="314960">
                <a:moveTo>
                  <a:pt x="304304" y="113030"/>
                </a:moveTo>
                <a:lnTo>
                  <a:pt x="18415" y="113030"/>
                </a:lnTo>
                <a:lnTo>
                  <a:pt x="20205" y="115570"/>
                </a:lnTo>
                <a:lnTo>
                  <a:pt x="31800" y="115570"/>
                </a:lnTo>
                <a:lnTo>
                  <a:pt x="31800" y="114300"/>
                </a:lnTo>
                <a:lnTo>
                  <a:pt x="300189" y="114300"/>
                </a:lnTo>
                <a:lnTo>
                  <a:pt x="304304" y="113030"/>
                </a:lnTo>
                <a:close/>
              </a:path>
              <a:path w="315595" h="314960">
                <a:moveTo>
                  <a:pt x="94348" y="114300"/>
                </a:moveTo>
                <a:lnTo>
                  <a:pt x="80721" y="114300"/>
                </a:lnTo>
                <a:lnTo>
                  <a:pt x="92176" y="115570"/>
                </a:lnTo>
                <a:lnTo>
                  <a:pt x="94348" y="114300"/>
                </a:lnTo>
                <a:close/>
              </a:path>
              <a:path w="315595" h="314960">
                <a:moveTo>
                  <a:pt x="157416" y="13970"/>
                </a:moveTo>
                <a:lnTo>
                  <a:pt x="126187" y="13970"/>
                </a:lnTo>
                <a:lnTo>
                  <a:pt x="47993" y="52070"/>
                </a:lnTo>
                <a:lnTo>
                  <a:pt x="44805" y="53340"/>
                </a:lnTo>
                <a:lnTo>
                  <a:pt x="40728" y="55880"/>
                </a:lnTo>
                <a:lnTo>
                  <a:pt x="24333" y="63500"/>
                </a:lnTo>
                <a:lnTo>
                  <a:pt x="22263" y="64770"/>
                </a:lnTo>
                <a:lnTo>
                  <a:pt x="20662" y="64770"/>
                </a:lnTo>
                <a:lnTo>
                  <a:pt x="17386" y="67310"/>
                </a:lnTo>
                <a:lnTo>
                  <a:pt x="15735" y="67310"/>
                </a:lnTo>
                <a:lnTo>
                  <a:pt x="3275" y="74930"/>
                </a:lnTo>
                <a:lnTo>
                  <a:pt x="422" y="80010"/>
                </a:lnTo>
                <a:lnTo>
                  <a:pt x="0" y="81280"/>
                </a:lnTo>
                <a:lnTo>
                  <a:pt x="0" y="99060"/>
                </a:lnTo>
                <a:lnTo>
                  <a:pt x="3403" y="104140"/>
                </a:lnTo>
                <a:lnTo>
                  <a:pt x="546" y="107950"/>
                </a:lnTo>
                <a:lnTo>
                  <a:pt x="18534" y="114922"/>
                </a:lnTo>
                <a:lnTo>
                  <a:pt x="18415" y="113030"/>
                </a:lnTo>
                <a:lnTo>
                  <a:pt x="304304" y="113030"/>
                </a:lnTo>
                <a:lnTo>
                  <a:pt x="309956" y="109220"/>
                </a:lnTo>
                <a:lnTo>
                  <a:pt x="311937" y="106680"/>
                </a:lnTo>
                <a:lnTo>
                  <a:pt x="313194" y="104140"/>
                </a:lnTo>
                <a:lnTo>
                  <a:pt x="313345" y="102870"/>
                </a:lnTo>
                <a:lnTo>
                  <a:pt x="14605" y="102870"/>
                </a:lnTo>
                <a:lnTo>
                  <a:pt x="12750" y="95250"/>
                </a:lnTo>
                <a:lnTo>
                  <a:pt x="12509" y="95250"/>
                </a:lnTo>
                <a:lnTo>
                  <a:pt x="12509" y="83820"/>
                </a:lnTo>
                <a:lnTo>
                  <a:pt x="11544" y="83820"/>
                </a:lnTo>
                <a:lnTo>
                  <a:pt x="18935" y="80010"/>
                </a:lnTo>
                <a:lnTo>
                  <a:pt x="105448" y="38100"/>
                </a:lnTo>
                <a:lnTo>
                  <a:pt x="107175" y="36830"/>
                </a:lnTo>
                <a:lnTo>
                  <a:pt x="108394" y="36830"/>
                </a:lnTo>
                <a:lnTo>
                  <a:pt x="111836" y="35560"/>
                </a:lnTo>
                <a:lnTo>
                  <a:pt x="113157" y="34290"/>
                </a:lnTo>
                <a:lnTo>
                  <a:pt x="115036" y="34290"/>
                </a:lnTo>
                <a:lnTo>
                  <a:pt x="115836" y="33020"/>
                </a:lnTo>
                <a:lnTo>
                  <a:pt x="157416" y="13970"/>
                </a:lnTo>
                <a:close/>
              </a:path>
              <a:path w="315595" h="314960">
                <a:moveTo>
                  <a:pt x="16687" y="99060"/>
                </a:moveTo>
                <a:lnTo>
                  <a:pt x="14605" y="102870"/>
                </a:lnTo>
                <a:lnTo>
                  <a:pt x="313345" y="102870"/>
                </a:lnTo>
                <a:lnTo>
                  <a:pt x="313497" y="101600"/>
                </a:lnTo>
                <a:lnTo>
                  <a:pt x="33324" y="101600"/>
                </a:lnTo>
                <a:lnTo>
                  <a:pt x="16687" y="99060"/>
                </a:lnTo>
                <a:close/>
              </a:path>
              <a:path w="315595" h="314960">
                <a:moveTo>
                  <a:pt x="58171" y="100330"/>
                </a:moveTo>
                <a:lnTo>
                  <a:pt x="34010" y="100330"/>
                </a:lnTo>
                <a:lnTo>
                  <a:pt x="33324" y="101600"/>
                </a:lnTo>
                <a:lnTo>
                  <a:pt x="72291" y="101600"/>
                </a:lnTo>
                <a:lnTo>
                  <a:pt x="58171" y="100330"/>
                </a:lnTo>
                <a:close/>
              </a:path>
              <a:path w="315595" h="314960">
                <a:moveTo>
                  <a:pt x="155613" y="0"/>
                </a:moveTo>
                <a:lnTo>
                  <a:pt x="149161" y="3810"/>
                </a:lnTo>
                <a:lnTo>
                  <a:pt x="146481" y="5080"/>
                </a:lnTo>
                <a:lnTo>
                  <a:pt x="129438" y="12700"/>
                </a:lnTo>
                <a:lnTo>
                  <a:pt x="127508" y="13970"/>
                </a:lnTo>
                <a:lnTo>
                  <a:pt x="157416" y="13970"/>
                </a:lnTo>
                <a:lnTo>
                  <a:pt x="175666" y="22860"/>
                </a:lnTo>
                <a:lnTo>
                  <a:pt x="181584" y="25400"/>
                </a:lnTo>
                <a:lnTo>
                  <a:pt x="187833" y="29210"/>
                </a:lnTo>
                <a:lnTo>
                  <a:pt x="196964" y="33020"/>
                </a:lnTo>
                <a:lnTo>
                  <a:pt x="199872" y="34290"/>
                </a:lnTo>
                <a:lnTo>
                  <a:pt x="284530" y="74930"/>
                </a:lnTo>
                <a:lnTo>
                  <a:pt x="301859" y="91440"/>
                </a:lnTo>
                <a:lnTo>
                  <a:pt x="301802" y="97790"/>
                </a:lnTo>
                <a:lnTo>
                  <a:pt x="300482" y="101600"/>
                </a:lnTo>
                <a:lnTo>
                  <a:pt x="313497" y="101600"/>
                </a:lnTo>
                <a:lnTo>
                  <a:pt x="298500" y="68580"/>
                </a:lnTo>
                <a:lnTo>
                  <a:pt x="272091" y="54610"/>
                </a:lnTo>
                <a:lnTo>
                  <a:pt x="247077" y="43180"/>
                </a:lnTo>
                <a:lnTo>
                  <a:pt x="244627" y="41910"/>
                </a:lnTo>
                <a:lnTo>
                  <a:pt x="244017" y="40640"/>
                </a:lnTo>
                <a:lnTo>
                  <a:pt x="158737" y="1270"/>
                </a:lnTo>
                <a:lnTo>
                  <a:pt x="155613" y="0"/>
                </a:lnTo>
                <a:close/>
              </a:path>
            </a:pathLst>
          </a:custGeom>
          <a:solidFill>
            <a:srgbClr val="009E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5"/>
          <p:cNvSpPr/>
          <p:nvPr/>
        </p:nvSpPr>
        <p:spPr>
          <a:xfrm>
            <a:off x="180082" y="3704838"/>
            <a:ext cx="314960" cy="327660"/>
          </a:xfrm>
          <a:custGeom>
            <a:avLst/>
            <a:gdLst/>
            <a:ahLst/>
            <a:cxnLst/>
            <a:rect l="l" t="t" r="r" b="b"/>
            <a:pathLst>
              <a:path w="314959" h="327660">
                <a:moveTo>
                  <a:pt x="301555" y="99059"/>
                </a:moveTo>
                <a:lnTo>
                  <a:pt x="288556" y="99059"/>
                </a:lnTo>
                <a:lnTo>
                  <a:pt x="288556" y="210819"/>
                </a:lnTo>
                <a:lnTo>
                  <a:pt x="256747" y="210819"/>
                </a:lnTo>
                <a:lnTo>
                  <a:pt x="268194" y="213359"/>
                </a:lnTo>
                <a:lnTo>
                  <a:pt x="279406" y="219709"/>
                </a:lnTo>
                <a:lnTo>
                  <a:pt x="282994" y="222249"/>
                </a:lnTo>
                <a:lnTo>
                  <a:pt x="283210" y="223519"/>
                </a:lnTo>
                <a:lnTo>
                  <a:pt x="284746" y="224789"/>
                </a:lnTo>
                <a:lnTo>
                  <a:pt x="285711" y="224789"/>
                </a:lnTo>
                <a:lnTo>
                  <a:pt x="291668" y="232409"/>
                </a:lnTo>
                <a:lnTo>
                  <a:pt x="301617" y="264159"/>
                </a:lnTo>
                <a:lnTo>
                  <a:pt x="299856" y="276859"/>
                </a:lnTo>
                <a:lnTo>
                  <a:pt x="273060" y="307339"/>
                </a:lnTo>
                <a:lnTo>
                  <a:pt x="251472" y="314959"/>
                </a:lnTo>
                <a:lnTo>
                  <a:pt x="209854" y="314959"/>
                </a:lnTo>
                <a:lnTo>
                  <a:pt x="211391" y="316229"/>
                </a:lnTo>
                <a:lnTo>
                  <a:pt x="222462" y="322579"/>
                </a:lnTo>
                <a:lnTo>
                  <a:pt x="233980" y="326389"/>
                </a:lnTo>
                <a:lnTo>
                  <a:pt x="245887" y="327659"/>
                </a:lnTo>
                <a:lnTo>
                  <a:pt x="258127" y="327659"/>
                </a:lnTo>
                <a:lnTo>
                  <a:pt x="293568" y="311149"/>
                </a:lnTo>
                <a:lnTo>
                  <a:pt x="312863" y="278129"/>
                </a:lnTo>
                <a:lnTo>
                  <a:pt x="314573" y="265429"/>
                </a:lnTo>
                <a:lnTo>
                  <a:pt x="313951" y="252729"/>
                </a:lnTo>
                <a:lnTo>
                  <a:pt x="311151" y="241299"/>
                </a:lnTo>
                <a:lnTo>
                  <a:pt x="307200" y="231139"/>
                </a:lnTo>
                <a:lnTo>
                  <a:pt x="301879" y="223519"/>
                </a:lnTo>
                <a:lnTo>
                  <a:pt x="301675" y="223519"/>
                </a:lnTo>
                <a:lnTo>
                  <a:pt x="301549" y="215899"/>
                </a:lnTo>
                <a:lnTo>
                  <a:pt x="301555" y="99059"/>
                </a:lnTo>
                <a:close/>
              </a:path>
              <a:path w="314959" h="327660">
                <a:moveTo>
                  <a:pt x="63525" y="0"/>
                </a:moveTo>
                <a:lnTo>
                  <a:pt x="55600" y="3809"/>
                </a:lnTo>
                <a:lnTo>
                  <a:pt x="52425" y="8889"/>
                </a:lnTo>
                <a:lnTo>
                  <a:pt x="52425" y="26669"/>
                </a:lnTo>
                <a:lnTo>
                  <a:pt x="5867" y="26669"/>
                </a:lnTo>
                <a:lnTo>
                  <a:pt x="0" y="31749"/>
                </a:lnTo>
                <a:lnTo>
                  <a:pt x="0" y="308609"/>
                </a:lnTo>
                <a:lnTo>
                  <a:pt x="4394" y="313689"/>
                </a:lnTo>
                <a:lnTo>
                  <a:pt x="9131" y="314959"/>
                </a:lnTo>
                <a:lnTo>
                  <a:pt x="240608" y="314959"/>
                </a:lnTo>
                <a:lnTo>
                  <a:pt x="230164" y="311149"/>
                </a:lnTo>
                <a:lnTo>
                  <a:pt x="220486" y="306069"/>
                </a:lnTo>
                <a:lnTo>
                  <a:pt x="217119" y="304799"/>
                </a:lnTo>
                <a:lnTo>
                  <a:pt x="216166" y="303529"/>
                </a:lnTo>
                <a:lnTo>
                  <a:pt x="214928" y="302259"/>
                </a:lnTo>
                <a:lnTo>
                  <a:pt x="13004" y="302259"/>
                </a:lnTo>
                <a:lnTo>
                  <a:pt x="13004" y="99059"/>
                </a:lnTo>
                <a:lnTo>
                  <a:pt x="301555" y="99059"/>
                </a:lnTo>
                <a:lnTo>
                  <a:pt x="301561" y="85089"/>
                </a:lnTo>
                <a:lnTo>
                  <a:pt x="13004" y="85089"/>
                </a:lnTo>
                <a:lnTo>
                  <a:pt x="13004" y="39369"/>
                </a:lnTo>
                <a:lnTo>
                  <a:pt x="65430" y="39369"/>
                </a:lnTo>
                <a:lnTo>
                  <a:pt x="65430" y="13969"/>
                </a:lnTo>
                <a:lnTo>
                  <a:pt x="91549" y="13969"/>
                </a:lnTo>
                <a:lnTo>
                  <a:pt x="91490" y="11429"/>
                </a:lnTo>
                <a:lnTo>
                  <a:pt x="85819" y="2539"/>
                </a:lnTo>
                <a:lnTo>
                  <a:pt x="78412" y="1269"/>
                </a:lnTo>
                <a:lnTo>
                  <a:pt x="64693" y="1269"/>
                </a:lnTo>
                <a:lnTo>
                  <a:pt x="63525" y="0"/>
                </a:lnTo>
                <a:close/>
              </a:path>
              <a:path w="314959" h="327660">
                <a:moveTo>
                  <a:pt x="182822" y="228599"/>
                </a:moveTo>
                <a:lnTo>
                  <a:pt x="147434" y="228599"/>
                </a:lnTo>
                <a:lnTo>
                  <a:pt x="184492" y="252729"/>
                </a:lnTo>
                <a:lnTo>
                  <a:pt x="184429" y="255269"/>
                </a:lnTo>
                <a:lnTo>
                  <a:pt x="183705" y="257809"/>
                </a:lnTo>
                <a:lnTo>
                  <a:pt x="183705" y="270509"/>
                </a:lnTo>
                <a:lnTo>
                  <a:pt x="184505" y="276859"/>
                </a:lnTo>
                <a:lnTo>
                  <a:pt x="189318" y="289559"/>
                </a:lnTo>
                <a:lnTo>
                  <a:pt x="191884" y="294639"/>
                </a:lnTo>
                <a:lnTo>
                  <a:pt x="195148" y="299719"/>
                </a:lnTo>
                <a:lnTo>
                  <a:pt x="196710" y="302259"/>
                </a:lnTo>
                <a:lnTo>
                  <a:pt x="214928" y="302259"/>
                </a:lnTo>
                <a:lnTo>
                  <a:pt x="213690" y="300989"/>
                </a:lnTo>
                <a:lnTo>
                  <a:pt x="212775" y="300989"/>
                </a:lnTo>
                <a:lnTo>
                  <a:pt x="211594" y="299719"/>
                </a:lnTo>
                <a:lnTo>
                  <a:pt x="203938" y="289559"/>
                </a:lnTo>
                <a:lnTo>
                  <a:pt x="198829" y="278129"/>
                </a:lnTo>
                <a:lnTo>
                  <a:pt x="196736" y="264159"/>
                </a:lnTo>
                <a:lnTo>
                  <a:pt x="196710" y="262889"/>
                </a:lnTo>
                <a:lnTo>
                  <a:pt x="198037" y="251459"/>
                </a:lnTo>
                <a:lnTo>
                  <a:pt x="200960" y="242569"/>
                </a:lnTo>
                <a:lnTo>
                  <a:pt x="186461" y="242569"/>
                </a:lnTo>
                <a:lnTo>
                  <a:pt x="185737" y="240029"/>
                </a:lnTo>
                <a:lnTo>
                  <a:pt x="184899" y="236219"/>
                </a:lnTo>
                <a:lnTo>
                  <a:pt x="182822" y="228599"/>
                </a:lnTo>
                <a:close/>
              </a:path>
              <a:path w="314959" h="327660">
                <a:moveTo>
                  <a:pt x="147828" y="125729"/>
                </a:moveTo>
                <a:lnTo>
                  <a:pt x="146532" y="126999"/>
                </a:lnTo>
                <a:lnTo>
                  <a:pt x="145897" y="129539"/>
                </a:lnTo>
                <a:lnTo>
                  <a:pt x="144373" y="133349"/>
                </a:lnTo>
                <a:lnTo>
                  <a:pt x="143725" y="134619"/>
                </a:lnTo>
                <a:lnTo>
                  <a:pt x="142875" y="137159"/>
                </a:lnTo>
                <a:lnTo>
                  <a:pt x="131432" y="166369"/>
                </a:lnTo>
                <a:lnTo>
                  <a:pt x="130759" y="168909"/>
                </a:lnTo>
                <a:lnTo>
                  <a:pt x="129654" y="171449"/>
                </a:lnTo>
                <a:lnTo>
                  <a:pt x="129298" y="172719"/>
                </a:lnTo>
                <a:lnTo>
                  <a:pt x="78841" y="175259"/>
                </a:lnTo>
                <a:lnTo>
                  <a:pt x="112915" y="203199"/>
                </a:lnTo>
                <a:lnTo>
                  <a:pt x="114211" y="204469"/>
                </a:lnTo>
                <a:lnTo>
                  <a:pt x="116484" y="205739"/>
                </a:lnTo>
                <a:lnTo>
                  <a:pt x="117868" y="207009"/>
                </a:lnTo>
                <a:lnTo>
                  <a:pt x="115882" y="214629"/>
                </a:lnTo>
                <a:lnTo>
                  <a:pt x="111678" y="231139"/>
                </a:lnTo>
                <a:lnTo>
                  <a:pt x="107757" y="246379"/>
                </a:lnTo>
                <a:lnTo>
                  <a:pt x="106172" y="251459"/>
                </a:lnTo>
                <a:lnTo>
                  <a:pt x="105295" y="253999"/>
                </a:lnTo>
                <a:lnTo>
                  <a:pt x="105257" y="256539"/>
                </a:lnTo>
                <a:lnTo>
                  <a:pt x="107111" y="255269"/>
                </a:lnTo>
                <a:lnTo>
                  <a:pt x="108699" y="253999"/>
                </a:lnTo>
                <a:lnTo>
                  <a:pt x="110528" y="252729"/>
                </a:lnTo>
                <a:lnTo>
                  <a:pt x="147434" y="228599"/>
                </a:lnTo>
                <a:lnTo>
                  <a:pt x="182822" y="228599"/>
                </a:lnTo>
                <a:lnTo>
                  <a:pt x="182130" y="226059"/>
                </a:lnTo>
                <a:lnTo>
                  <a:pt x="126542" y="226059"/>
                </a:lnTo>
                <a:lnTo>
                  <a:pt x="126695" y="224789"/>
                </a:lnTo>
                <a:lnTo>
                  <a:pt x="127635" y="222249"/>
                </a:lnTo>
                <a:lnTo>
                  <a:pt x="128625" y="218439"/>
                </a:lnTo>
                <a:lnTo>
                  <a:pt x="129184" y="215899"/>
                </a:lnTo>
                <a:lnTo>
                  <a:pt x="129692" y="214629"/>
                </a:lnTo>
                <a:lnTo>
                  <a:pt x="132842" y="201929"/>
                </a:lnTo>
                <a:lnTo>
                  <a:pt x="131114" y="200659"/>
                </a:lnTo>
                <a:lnTo>
                  <a:pt x="129260" y="199389"/>
                </a:lnTo>
                <a:lnTo>
                  <a:pt x="115722" y="187959"/>
                </a:lnTo>
                <a:lnTo>
                  <a:pt x="114312" y="187959"/>
                </a:lnTo>
                <a:lnTo>
                  <a:pt x="113525" y="186689"/>
                </a:lnTo>
                <a:lnTo>
                  <a:pt x="122720" y="186689"/>
                </a:lnTo>
                <a:lnTo>
                  <a:pt x="131572" y="185419"/>
                </a:lnTo>
                <a:lnTo>
                  <a:pt x="138366" y="185419"/>
                </a:lnTo>
                <a:lnTo>
                  <a:pt x="146405" y="163829"/>
                </a:lnTo>
                <a:lnTo>
                  <a:pt x="146850" y="162559"/>
                </a:lnTo>
                <a:lnTo>
                  <a:pt x="147828" y="161289"/>
                </a:lnTo>
                <a:lnTo>
                  <a:pt x="161279" y="161289"/>
                </a:lnTo>
                <a:lnTo>
                  <a:pt x="152222" y="137159"/>
                </a:lnTo>
                <a:lnTo>
                  <a:pt x="151434" y="134619"/>
                </a:lnTo>
                <a:lnTo>
                  <a:pt x="150825" y="133349"/>
                </a:lnTo>
                <a:lnTo>
                  <a:pt x="149186" y="129539"/>
                </a:lnTo>
                <a:lnTo>
                  <a:pt x="147828" y="125729"/>
                </a:lnTo>
                <a:close/>
              </a:path>
              <a:path w="314959" h="327660">
                <a:moveTo>
                  <a:pt x="257026" y="198119"/>
                </a:moveTo>
                <a:lnTo>
                  <a:pt x="241464" y="198119"/>
                </a:lnTo>
                <a:lnTo>
                  <a:pt x="228089" y="200659"/>
                </a:lnTo>
                <a:lnTo>
                  <a:pt x="189877" y="232409"/>
                </a:lnTo>
                <a:lnTo>
                  <a:pt x="189674" y="236219"/>
                </a:lnTo>
                <a:lnTo>
                  <a:pt x="186613" y="242569"/>
                </a:lnTo>
                <a:lnTo>
                  <a:pt x="200960" y="242569"/>
                </a:lnTo>
                <a:lnTo>
                  <a:pt x="201796" y="240029"/>
                </a:lnTo>
                <a:lnTo>
                  <a:pt x="207653" y="231139"/>
                </a:lnTo>
                <a:lnTo>
                  <a:pt x="215275" y="222249"/>
                </a:lnTo>
                <a:lnTo>
                  <a:pt x="224329" y="217169"/>
                </a:lnTo>
                <a:lnTo>
                  <a:pt x="234481" y="212089"/>
                </a:lnTo>
                <a:lnTo>
                  <a:pt x="245398" y="210819"/>
                </a:lnTo>
                <a:lnTo>
                  <a:pt x="288556" y="210819"/>
                </a:lnTo>
                <a:lnTo>
                  <a:pt x="286512" y="209549"/>
                </a:lnTo>
                <a:lnTo>
                  <a:pt x="284340" y="207009"/>
                </a:lnTo>
                <a:lnTo>
                  <a:pt x="280809" y="205739"/>
                </a:lnTo>
                <a:lnTo>
                  <a:pt x="269429" y="200659"/>
                </a:lnTo>
                <a:lnTo>
                  <a:pt x="257026" y="198119"/>
                </a:lnTo>
                <a:close/>
              </a:path>
              <a:path w="314959" h="327660">
                <a:moveTo>
                  <a:pt x="149288" y="213359"/>
                </a:moveTo>
                <a:lnTo>
                  <a:pt x="147434" y="213359"/>
                </a:lnTo>
                <a:lnTo>
                  <a:pt x="126542" y="226059"/>
                </a:lnTo>
                <a:lnTo>
                  <a:pt x="168325" y="226059"/>
                </a:lnTo>
                <a:lnTo>
                  <a:pt x="152476" y="215899"/>
                </a:lnTo>
                <a:lnTo>
                  <a:pt x="150672" y="214629"/>
                </a:lnTo>
                <a:lnTo>
                  <a:pt x="149288" y="213359"/>
                </a:lnTo>
                <a:close/>
              </a:path>
              <a:path w="314959" h="327660">
                <a:moveTo>
                  <a:pt x="161279" y="161289"/>
                </a:moveTo>
                <a:lnTo>
                  <a:pt x="147828" y="161289"/>
                </a:lnTo>
                <a:lnTo>
                  <a:pt x="147942" y="162559"/>
                </a:lnTo>
                <a:lnTo>
                  <a:pt x="149377" y="166369"/>
                </a:lnTo>
                <a:lnTo>
                  <a:pt x="150774" y="170179"/>
                </a:lnTo>
                <a:lnTo>
                  <a:pt x="151396" y="171449"/>
                </a:lnTo>
                <a:lnTo>
                  <a:pt x="152158" y="173989"/>
                </a:lnTo>
                <a:lnTo>
                  <a:pt x="156502" y="185419"/>
                </a:lnTo>
                <a:lnTo>
                  <a:pt x="167855" y="185419"/>
                </a:lnTo>
                <a:lnTo>
                  <a:pt x="173977" y="186689"/>
                </a:lnTo>
                <a:lnTo>
                  <a:pt x="181330" y="186689"/>
                </a:lnTo>
                <a:lnTo>
                  <a:pt x="180860" y="187959"/>
                </a:lnTo>
                <a:lnTo>
                  <a:pt x="173164" y="193039"/>
                </a:lnTo>
                <a:lnTo>
                  <a:pt x="171818" y="194309"/>
                </a:lnTo>
                <a:lnTo>
                  <a:pt x="162657" y="201929"/>
                </a:lnTo>
                <a:lnTo>
                  <a:pt x="163792" y="208279"/>
                </a:lnTo>
                <a:lnTo>
                  <a:pt x="164680" y="212089"/>
                </a:lnTo>
                <a:lnTo>
                  <a:pt x="168275" y="223519"/>
                </a:lnTo>
                <a:lnTo>
                  <a:pt x="168325" y="226059"/>
                </a:lnTo>
                <a:lnTo>
                  <a:pt x="182130" y="226059"/>
                </a:lnTo>
                <a:lnTo>
                  <a:pt x="179362" y="215899"/>
                </a:lnTo>
                <a:lnTo>
                  <a:pt x="178650" y="213359"/>
                </a:lnTo>
                <a:lnTo>
                  <a:pt x="176999" y="207009"/>
                </a:lnTo>
                <a:lnTo>
                  <a:pt x="186804" y="199389"/>
                </a:lnTo>
                <a:lnTo>
                  <a:pt x="195370" y="191769"/>
                </a:lnTo>
                <a:lnTo>
                  <a:pt x="208770" y="181609"/>
                </a:lnTo>
                <a:lnTo>
                  <a:pt x="213956" y="175259"/>
                </a:lnTo>
                <a:lnTo>
                  <a:pt x="209715" y="175259"/>
                </a:lnTo>
                <a:lnTo>
                  <a:pt x="190779" y="173989"/>
                </a:lnTo>
                <a:lnTo>
                  <a:pt x="181940" y="173989"/>
                </a:lnTo>
                <a:lnTo>
                  <a:pt x="174917" y="172719"/>
                </a:lnTo>
                <a:lnTo>
                  <a:pt x="165569" y="172719"/>
                </a:lnTo>
                <a:lnTo>
                  <a:pt x="161279" y="161289"/>
                </a:lnTo>
                <a:close/>
              </a:path>
              <a:path w="314959" h="327660">
                <a:moveTo>
                  <a:pt x="186601" y="172719"/>
                </a:moveTo>
                <a:lnTo>
                  <a:pt x="181940" y="173989"/>
                </a:lnTo>
                <a:lnTo>
                  <a:pt x="190779" y="173989"/>
                </a:lnTo>
                <a:lnTo>
                  <a:pt x="186601" y="172719"/>
                </a:lnTo>
                <a:close/>
              </a:path>
              <a:path w="314959" h="327660">
                <a:moveTo>
                  <a:pt x="301151" y="39369"/>
                </a:moveTo>
                <a:lnTo>
                  <a:pt x="288556" y="39369"/>
                </a:lnTo>
                <a:lnTo>
                  <a:pt x="288556" y="85089"/>
                </a:lnTo>
                <a:lnTo>
                  <a:pt x="301561" y="85089"/>
                </a:lnTo>
                <a:lnTo>
                  <a:pt x="301680" y="50799"/>
                </a:lnTo>
                <a:lnTo>
                  <a:pt x="301866" y="41909"/>
                </a:lnTo>
                <a:lnTo>
                  <a:pt x="301151" y="39369"/>
                </a:lnTo>
                <a:close/>
              </a:path>
              <a:path w="314959" h="327660">
                <a:moveTo>
                  <a:pt x="223126" y="39369"/>
                </a:moveTo>
                <a:lnTo>
                  <a:pt x="209715" y="39369"/>
                </a:lnTo>
                <a:lnTo>
                  <a:pt x="209715" y="59689"/>
                </a:lnTo>
                <a:lnTo>
                  <a:pt x="215709" y="66039"/>
                </a:lnTo>
                <a:lnTo>
                  <a:pt x="231000" y="66039"/>
                </a:lnTo>
                <a:lnTo>
                  <a:pt x="238264" y="67309"/>
                </a:lnTo>
                <a:lnTo>
                  <a:pt x="243801" y="63499"/>
                </a:lnTo>
                <a:lnTo>
                  <a:pt x="248622" y="53339"/>
                </a:lnTo>
                <a:lnTo>
                  <a:pt x="223126" y="53339"/>
                </a:lnTo>
                <a:lnTo>
                  <a:pt x="223126" y="39369"/>
                </a:lnTo>
                <a:close/>
              </a:path>
              <a:path w="314959" h="327660">
                <a:moveTo>
                  <a:pt x="65430" y="39369"/>
                </a:moveTo>
                <a:lnTo>
                  <a:pt x="54292" y="39369"/>
                </a:lnTo>
                <a:lnTo>
                  <a:pt x="50673" y="50799"/>
                </a:lnTo>
                <a:lnTo>
                  <a:pt x="53428" y="58419"/>
                </a:lnTo>
                <a:lnTo>
                  <a:pt x="62414" y="66039"/>
                </a:lnTo>
                <a:lnTo>
                  <a:pt x="86106" y="66039"/>
                </a:lnTo>
                <a:lnTo>
                  <a:pt x="91846" y="59689"/>
                </a:lnTo>
                <a:lnTo>
                  <a:pt x="91846" y="53339"/>
                </a:lnTo>
                <a:lnTo>
                  <a:pt x="65430" y="53339"/>
                </a:lnTo>
                <a:lnTo>
                  <a:pt x="65430" y="39369"/>
                </a:lnTo>
                <a:close/>
              </a:path>
              <a:path w="314959" h="327660">
                <a:moveTo>
                  <a:pt x="91549" y="13969"/>
                </a:moveTo>
                <a:lnTo>
                  <a:pt x="78447" y="13969"/>
                </a:lnTo>
                <a:lnTo>
                  <a:pt x="78447" y="16509"/>
                </a:lnTo>
                <a:lnTo>
                  <a:pt x="79248" y="20319"/>
                </a:lnTo>
                <a:lnTo>
                  <a:pt x="78105" y="27939"/>
                </a:lnTo>
                <a:lnTo>
                  <a:pt x="78663" y="30479"/>
                </a:lnTo>
                <a:lnTo>
                  <a:pt x="79057" y="36829"/>
                </a:lnTo>
                <a:lnTo>
                  <a:pt x="78435" y="39369"/>
                </a:lnTo>
                <a:lnTo>
                  <a:pt x="78435" y="46989"/>
                </a:lnTo>
                <a:lnTo>
                  <a:pt x="79260" y="49529"/>
                </a:lnTo>
                <a:lnTo>
                  <a:pt x="78447" y="53339"/>
                </a:lnTo>
                <a:lnTo>
                  <a:pt x="91846" y="53339"/>
                </a:lnTo>
                <a:lnTo>
                  <a:pt x="91846" y="39369"/>
                </a:lnTo>
                <a:lnTo>
                  <a:pt x="223126" y="39369"/>
                </a:lnTo>
                <a:lnTo>
                  <a:pt x="223126" y="26669"/>
                </a:lnTo>
                <a:lnTo>
                  <a:pt x="91846" y="26669"/>
                </a:lnTo>
                <a:lnTo>
                  <a:pt x="91549" y="13969"/>
                </a:lnTo>
                <a:close/>
              </a:path>
              <a:path w="314959" h="327660">
                <a:moveTo>
                  <a:pt x="249855" y="13969"/>
                </a:moveTo>
                <a:lnTo>
                  <a:pt x="236131" y="13969"/>
                </a:lnTo>
                <a:lnTo>
                  <a:pt x="236131" y="52069"/>
                </a:lnTo>
                <a:lnTo>
                  <a:pt x="235851" y="53339"/>
                </a:lnTo>
                <a:lnTo>
                  <a:pt x="248622" y="53339"/>
                </a:lnTo>
                <a:lnTo>
                  <a:pt x="249224" y="52069"/>
                </a:lnTo>
                <a:lnTo>
                  <a:pt x="249042" y="41909"/>
                </a:lnTo>
                <a:lnTo>
                  <a:pt x="288556" y="39369"/>
                </a:lnTo>
                <a:lnTo>
                  <a:pt x="301151" y="39369"/>
                </a:lnTo>
                <a:lnTo>
                  <a:pt x="298649" y="30479"/>
                </a:lnTo>
                <a:lnTo>
                  <a:pt x="294195" y="27939"/>
                </a:lnTo>
                <a:lnTo>
                  <a:pt x="291680" y="26669"/>
                </a:lnTo>
                <a:lnTo>
                  <a:pt x="249135" y="26669"/>
                </a:lnTo>
                <a:lnTo>
                  <a:pt x="249135" y="19049"/>
                </a:lnTo>
                <a:lnTo>
                  <a:pt x="249855" y="13969"/>
                </a:lnTo>
                <a:close/>
              </a:path>
              <a:path w="314959" h="327660">
                <a:moveTo>
                  <a:pt x="219786" y="0"/>
                </a:moveTo>
                <a:lnTo>
                  <a:pt x="208229" y="7619"/>
                </a:lnTo>
                <a:lnTo>
                  <a:pt x="209715" y="17779"/>
                </a:lnTo>
                <a:lnTo>
                  <a:pt x="209715" y="26669"/>
                </a:lnTo>
                <a:lnTo>
                  <a:pt x="223126" y="26669"/>
                </a:lnTo>
                <a:lnTo>
                  <a:pt x="223126" y="13969"/>
                </a:lnTo>
                <a:lnTo>
                  <a:pt x="249855" y="13969"/>
                </a:lnTo>
                <a:lnTo>
                  <a:pt x="250215" y="11429"/>
                </a:lnTo>
                <a:lnTo>
                  <a:pt x="246049" y="5079"/>
                </a:lnTo>
                <a:lnTo>
                  <a:pt x="244856" y="3809"/>
                </a:lnTo>
                <a:lnTo>
                  <a:pt x="241782" y="1269"/>
                </a:lnTo>
                <a:lnTo>
                  <a:pt x="222326" y="1269"/>
                </a:lnTo>
                <a:lnTo>
                  <a:pt x="219786" y="0"/>
                </a:lnTo>
                <a:close/>
              </a:path>
              <a:path w="314959" h="327660">
                <a:moveTo>
                  <a:pt x="71005" y="0"/>
                </a:moveTo>
                <a:lnTo>
                  <a:pt x="70853" y="0"/>
                </a:lnTo>
                <a:lnTo>
                  <a:pt x="64693" y="1269"/>
                </a:lnTo>
                <a:lnTo>
                  <a:pt x="78412" y="1269"/>
                </a:lnTo>
                <a:lnTo>
                  <a:pt x="71005" y="0"/>
                </a:lnTo>
                <a:close/>
              </a:path>
              <a:path w="314959" h="327660">
                <a:moveTo>
                  <a:pt x="240245" y="0"/>
                </a:moveTo>
                <a:lnTo>
                  <a:pt x="233667" y="0"/>
                </a:lnTo>
                <a:lnTo>
                  <a:pt x="222326" y="1269"/>
                </a:lnTo>
                <a:lnTo>
                  <a:pt x="241782" y="1269"/>
                </a:lnTo>
                <a:lnTo>
                  <a:pt x="240245" y="0"/>
                </a:lnTo>
                <a:close/>
              </a:path>
            </a:pathLst>
          </a:custGeom>
          <a:solidFill>
            <a:srgbClr val="009E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Прямоугольник 44"/>
          <p:cNvSpPr/>
          <p:nvPr/>
        </p:nvSpPr>
        <p:spPr>
          <a:xfrm>
            <a:off x="684138" y="3528442"/>
            <a:ext cx="2442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более</a:t>
            </a:r>
            <a:r>
              <a:rPr lang="ru-RU" sz="2400" b="1" dirty="0" smtClean="0"/>
              <a:t> 1,7 </a:t>
            </a:r>
            <a:r>
              <a:rPr lang="ru-RU" sz="1600" b="1" dirty="0" smtClean="0"/>
              <a:t>тысяч</a:t>
            </a:r>
          </a:p>
          <a:p>
            <a:r>
              <a:rPr lang="ru-RU" sz="1600" b="1" dirty="0" smtClean="0"/>
              <a:t>ежегодных мероприятий</a:t>
            </a:r>
            <a:endParaRPr lang="ru-RU" sz="1600" b="1" dirty="0"/>
          </a:p>
        </p:txBody>
      </p:sp>
      <p:sp>
        <p:nvSpPr>
          <p:cNvPr id="46" name="object 94"/>
          <p:cNvSpPr/>
          <p:nvPr/>
        </p:nvSpPr>
        <p:spPr>
          <a:xfrm>
            <a:off x="3420442" y="3650108"/>
            <a:ext cx="359531" cy="310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Прямоугольник 46"/>
          <p:cNvSpPr/>
          <p:nvPr/>
        </p:nvSpPr>
        <p:spPr>
          <a:xfrm>
            <a:off x="3857620" y="3600450"/>
            <a:ext cx="3140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88</a:t>
            </a:r>
            <a:r>
              <a:rPr lang="ru-RU" dirty="0" smtClean="0"/>
              <a:t> </a:t>
            </a:r>
            <a:r>
              <a:rPr lang="ru-RU" sz="1600" b="1" dirty="0" smtClean="0"/>
              <a:t>клубных формирований</a:t>
            </a:r>
            <a:endParaRPr lang="ru-RU" sz="1600" b="1" dirty="0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548234" y="792138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188194" y="2376314"/>
            <a:ext cx="5688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842" y="2304306"/>
            <a:ext cx="1980283" cy="20984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80082" y="4320530"/>
            <a:ext cx="698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СПОРТ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84139" y="4632369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Более 40 спортивно-массовых мероприятий ежегодно проводится на территории округа</a:t>
            </a:r>
            <a:endParaRPr lang="ru-RU" sz="1600" b="1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972170" y="4464546"/>
            <a:ext cx="5688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 descr="Sports_Mode_icon-icons.com_541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082" y="4736206"/>
            <a:ext cx="432048" cy="432048"/>
          </a:xfrm>
          <a:prstGeom prst="rect">
            <a:avLst/>
          </a:prstGeom>
        </p:spPr>
      </p:pic>
      <p:pic>
        <p:nvPicPr>
          <p:cNvPr id="61" name="Рисунок 60" descr="volleyball_icon-icons.com_672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4458" y="4752578"/>
            <a:ext cx="360040" cy="36004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3852490" y="4680570"/>
            <a:ext cx="32709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48,7 % </a:t>
            </a:r>
          </a:p>
          <a:p>
            <a:r>
              <a:rPr lang="ru-RU" sz="1600" b="1" dirty="0" smtClean="0"/>
              <a:t>- доля населения, систематически </a:t>
            </a:r>
          </a:p>
          <a:p>
            <a:r>
              <a:rPr lang="ru-RU" sz="1600" b="1" dirty="0" smtClean="0"/>
              <a:t>занимающихся спортом</a:t>
            </a:r>
            <a:endParaRPr lang="ru-RU" sz="1600" b="1" dirty="0"/>
          </a:p>
        </p:txBody>
      </p:sp>
      <p:pic>
        <p:nvPicPr>
          <p:cNvPr id="63" name="Рисунок 62" descr="2MJwzK5Q9K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842" y="4176514"/>
            <a:ext cx="1980283" cy="243716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293296" y="6656724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14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116186" y="0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НАСЕЛЕНИЕ 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2090" y="2736354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Среднемесячная заработная плата, руб.:</a:t>
            </a:r>
            <a:endParaRPr lang="ru-RU" sz="1600" b="1" dirty="0">
              <a:solidFill>
                <a:srgbClr val="7030A0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3708474" y="720130"/>
          <a:ext cx="2736304" cy="214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ый треугольник 12"/>
          <p:cNvSpPr/>
          <p:nvPr/>
        </p:nvSpPr>
        <p:spPr>
          <a:xfrm rot="5400000">
            <a:off x="-126009" y="126007"/>
            <a:ext cx="2664346" cy="2412331"/>
          </a:xfrm>
          <a:prstGeom prst="rt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082" y="2448322"/>
            <a:ext cx="5088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ПОЛОЖИТЕЛЬНЫЕ ТЕНДЕЦИИ ПОСЛЕДНИХ ЛЕТ:</a:t>
            </a:r>
            <a:endParaRPr lang="ru-RU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6192813" y="216074"/>
          <a:ext cx="28083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52090" y="3395459"/>
            <a:ext cx="720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2018</a:t>
            </a:r>
            <a:endParaRPr lang="ru-RU" sz="1300" b="1" dirty="0"/>
          </a:p>
        </p:txBody>
      </p:sp>
      <p:sp>
        <p:nvSpPr>
          <p:cNvPr id="18" name="object 48"/>
          <p:cNvSpPr/>
          <p:nvPr/>
        </p:nvSpPr>
        <p:spPr>
          <a:xfrm rot="5400000">
            <a:off x="1195199" y="3161397"/>
            <a:ext cx="274021" cy="100811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76226" y="1062167"/>
            <a:ext cx="22828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7,4</a:t>
            </a:r>
            <a:r>
              <a:rPr lang="ru-RU" sz="2400" dirty="0" smtClean="0"/>
              <a:t> </a:t>
            </a:r>
            <a:r>
              <a:rPr lang="ru-RU" sz="1600" b="1" dirty="0" smtClean="0"/>
              <a:t>тыс.человек -</a:t>
            </a:r>
          </a:p>
          <a:p>
            <a:r>
              <a:rPr lang="ru-RU" sz="1600" b="1" dirty="0" smtClean="0"/>
              <a:t>численность населения</a:t>
            </a:r>
          </a:p>
          <a:p>
            <a:r>
              <a:rPr lang="ru-RU" sz="1600" b="1" dirty="0" smtClean="0"/>
              <a:t>района на 01.01.2023 г.</a:t>
            </a:r>
            <a:endParaRPr lang="ru-RU" sz="1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36266" y="3333904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28823,0</a:t>
            </a:r>
            <a:endParaRPr lang="ru-RU" sz="1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2090" y="3683491"/>
            <a:ext cx="720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2019</a:t>
            </a:r>
            <a:endParaRPr lang="ru-RU" sz="1300" b="1" dirty="0"/>
          </a:p>
        </p:txBody>
      </p:sp>
      <p:sp>
        <p:nvSpPr>
          <p:cNvPr id="23" name="object 48"/>
          <p:cNvSpPr/>
          <p:nvPr/>
        </p:nvSpPr>
        <p:spPr>
          <a:xfrm rot="5400000">
            <a:off x="1339215" y="3305414"/>
            <a:ext cx="274021" cy="1296143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2124298" y="3621936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33278,0</a:t>
            </a:r>
            <a:endParaRPr lang="ru-RU" sz="16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52090" y="3971523"/>
            <a:ext cx="720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2020</a:t>
            </a:r>
            <a:endParaRPr lang="ru-RU" sz="1300" b="1" dirty="0"/>
          </a:p>
        </p:txBody>
      </p:sp>
      <p:sp>
        <p:nvSpPr>
          <p:cNvPr id="26" name="object 48"/>
          <p:cNvSpPr/>
          <p:nvPr/>
        </p:nvSpPr>
        <p:spPr>
          <a:xfrm rot="5400000">
            <a:off x="1555238" y="3377421"/>
            <a:ext cx="274021" cy="172819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Прямоугольник 29"/>
          <p:cNvSpPr/>
          <p:nvPr/>
        </p:nvSpPr>
        <p:spPr>
          <a:xfrm>
            <a:off x="2628354" y="3960490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35774,0</a:t>
            </a:r>
            <a:endParaRPr lang="ru-RU" sz="16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52090" y="4259555"/>
            <a:ext cx="720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2021</a:t>
            </a:r>
            <a:endParaRPr lang="ru-RU" sz="1300" b="1" dirty="0"/>
          </a:p>
        </p:txBody>
      </p:sp>
      <p:sp>
        <p:nvSpPr>
          <p:cNvPr id="34" name="object 48"/>
          <p:cNvSpPr/>
          <p:nvPr/>
        </p:nvSpPr>
        <p:spPr>
          <a:xfrm rot="5400000">
            <a:off x="1699255" y="3521438"/>
            <a:ext cx="274021" cy="2016223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Прямоугольник 35"/>
          <p:cNvSpPr/>
          <p:nvPr/>
        </p:nvSpPr>
        <p:spPr>
          <a:xfrm>
            <a:off x="2988394" y="4198000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37433,0</a:t>
            </a:r>
            <a:endParaRPr lang="ru-RU" sz="16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52090" y="4547587"/>
            <a:ext cx="7200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2022</a:t>
            </a:r>
            <a:endParaRPr lang="ru-RU" sz="1300" b="1" dirty="0"/>
          </a:p>
        </p:txBody>
      </p:sp>
      <p:sp>
        <p:nvSpPr>
          <p:cNvPr id="38" name="object 48"/>
          <p:cNvSpPr/>
          <p:nvPr/>
        </p:nvSpPr>
        <p:spPr>
          <a:xfrm rot="5400000">
            <a:off x="1843270" y="3665453"/>
            <a:ext cx="274021" cy="2304256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38"/>
          <p:cNvSpPr/>
          <p:nvPr/>
        </p:nvSpPr>
        <p:spPr>
          <a:xfrm>
            <a:off x="3286116" y="4457706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41412,0</a:t>
            </a:r>
            <a:endParaRPr lang="ru-RU" sz="16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500562" y="2814632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Уровень зарегистрированной безработицы, %: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5" name="object 48"/>
          <p:cNvSpPr/>
          <p:nvPr/>
        </p:nvSpPr>
        <p:spPr>
          <a:xfrm rot="5400000">
            <a:off x="6436353" y="3032811"/>
            <a:ext cx="274021" cy="3281507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cap="rnd" cmpd="sng"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9"/>
          <p:cNvSpPr/>
          <p:nvPr/>
        </p:nvSpPr>
        <p:spPr>
          <a:xfrm>
            <a:off x="4932610" y="4100516"/>
            <a:ext cx="504056" cy="364030"/>
          </a:xfrm>
          <a:custGeom>
            <a:avLst/>
            <a:gdLst/>
            <a:ahLst/>
            <a:cxnLst/>
            <a:rect l="l" t="t" r="r" b="b"/>
            <a:pathLst>
              <a:path w="388620" h="431800">
                <a:moveTo>
                  <a:pt x="0" y="431609"/>
                </a:moveTo>
                <a:lnTo>
                  <a:pt x="388620" y="431609"/>
                </a:lnTo>
                <a:lnTo>
                  <a:pt x="388620" y="0"/>
                </a:lnTo>
                <a:lnTo>
                  <a:pt x="0" y="0"/>
                </a:lnTo>
                <a:lnTo>
                  <a:pt x="0" y="431609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0"/>
          <p:cNvSpPr/>
          <p:nvPr/>
        </p:nvSpPr>
        <p:spPr>
          <a:xfrm>
            <a:off x="5696118" y="4100516"/>
            <a:ext cx="460628" cy="364030"/>
          </a:xfrm>
          <a:custGeom>
            <a:avLst/>
            <a:gdLst/>
            <a:ahLst/>
            <a:cxnLst/>
            <a:rect l="l" t="t" r="r" b="b"/>
            <a:pathLst>
              <a:path w="388619" h="344804">
                <a:moveTo>
                  <a:pt x="0" y="344614"/>
                </a:moveTo>
                <a:lnTo>
                  <a:pt x="388619" y="344614"/>
                </a:lnTo>
                <a:lnTo>
                  <a:pt x="388619" y="0"/>
                </a:lnTo>
                <a:lnTo>
                  <a:pt x="0" y="0"/>
                </a:lnTo>
                <a:lnTo>
                  <a:pt x="0" y="34461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1"/>
          <p:cNvSpPr/>
          <p:nvPr/>
        </p:nvSpPr>
        <p:spPr>
          <a:xfrm>
            <a:off x="6416198" y="3529012"/>
            <a:ext cx="460628" cy="920299"/>
          </a:xfrm>
          <a:custGeom>
            <a:avLst/>
            <a:gdLst/>
            <a:ahLst/>
            <a:cxnLst/>
            <a:rect l="l" t="t" r="r" b="b"/>
            <a:pathLst>
              <a:path w="388619" h="344804">
                <a:moveTo>
                  <a:pt x="0" y="344614"/>
                </a:moveTo>
                <a:lnTo>
                  <a:pt x="388620" y="344614"/>
                </a:lnTo>
                <a:lnTo>
                  <a:pt x="388620" y="0"/>
                </a:lnTo>
                <a:lnTo>
                  <a:pt x="0" y="0"/>
                </a:lnTo>
                <a:lnTo>
                  <a:pt x="0" y="34461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2"/>
          <p:cNvSpPr/>
          <p:nvPr/>
        </p:nvSpPr>
        <p:spPr>
          <a:xfrm>
            <a:off x="7136278" y="4100516"/>
            <a:ext cx="388620" cy="350571"/>
          </a:xfrm>
          <a:custGeom>
            <a:avLst/>
            <a:gdLst/>
            <a:ahLst/>
            <a:cxnLst/>
            <a:rect l="l" t="t" r="r" b="b"/>
            <a:pathLst>
              <a:path w="388619" h="202564">
                <a:moveTo>
                  <a:pt x="0" y="202120"/>
                </a:moveTo>
                <a:lnTo>
                  <a:pt x="388619" y="202120"/>
                </a:lnTo>
                <a:lnTo>
                  <a:pt x="388619" y="0"/>
                </a:lnTo>
                <a:lnTo>
                  <a:pt x="0" y="0"/>
                </a:lnTo>
                <a:lnTo>
                  <a:pt x="0" y="20212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3"/>
          <p:cNvSpPr/>
          <p:nvPr/>
        </p:nvSpPr>
        <p:spPr>
          <a:xfrm>
            <a:off x="7784350" y="4171954"/>
            <a:ext cx="388620" cy="279133"/>
          </a:xfrm>
          <a:custGeom>
            <a:avLst/>
            <a:gdLst/>
            <a:ahLst/>
            <a:cxnLst/>
            <a:rect l="l" t="t" r="r" b="b"/>
            <a:pathLst>
              <a:path w="388619" h="202564">
                <a:moveTo>
                  <a:pt x="0" y="202120"/>
                </a:moveTo>
                <a:lnTo>
                  <a:pt x="388619" y="202120"/>
                </a:lnTo>
                <a:lnTo>
                  <a:pt x="388619" y="0"/>
                </a:lnTo>
                <a:lnTo>
                  <a:pt x="0" y="0"/>
                </a:lnTo>
                <a:lnTo>
                  <a:pt x="0" y="20212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000628" y="374332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86446" y="374332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357950" y="3171822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2,98</a:t>
            </a:r>
            <a:endParaRPr lang="ru-RU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143768" y="374332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715272" y="3814764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0,7</a:t>
            </a:r>
            <a:endParaRPr lang="ru-RU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860602" y="45168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2018</a:t>
            </a:r>
            <a:endParaRPr lang="ru-RU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652690" y="45168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2019</a:t>
            </a:r>
            <a:endParaRPr lang="ru-RU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6372770" y="45168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2020</a:t>
            </a:r>
            <a:endParaRPr lang="ru-RU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7020842" y="45168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2021</a:t>
            </a:r>
            <a:endParaRPr lang="ru-RU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7694827" y="453655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2022</a:t>
            </a:r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4428554" y="4968602"/>
            <a:ext cx="25009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+mj-lt"/>
                <a:cs typeface="Times New Roman" pitchFamily="18" charset="0"/>
              </a:rPr>
              <a:t> +5 человек </a:t>
            </a:r>
          </a:p>
          <a:p>
            <a:r>
              <a:rPr lang="ru-RU" sz="1700" b="1" dirty="0" smtClean="0">
                <a:latin typeface="+mj-lt"/>
                <a:cs typeface="Times New Roman" pitchFamily="18" charset="0"/>
              </a:rPr>
              <a:t>– миграция населения</a:t>
            </a:r>
          </a:p>
          <a:p>
            <a:endParaRPr lang="ru-RU" sz="17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58" name="Рисунок 57" descr="blue_users_customers_clients_people_1243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6506" y="4968602"/>
            <a:ext cx="504056" cy="504056"/>
          </a:xfrm>
          <a:prstGeom prst="rect">
            <a:avLst/>
          </a:prstGeom>
        </p:spPr>
      </p:pic>
      <p:pic>
        <p:nvPicPr>
          <p:cNvPr id="59" name="Рисунок 58" descr="k__3mxFJMS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6800" y="4896594"/>
            <a:ext cx="2112234" cy="1584176"/>
          </a:xfrm>
          <a:prstGeom prst="rect">
            <a:avLst/>
          </a:prstGeom>
        </p:spPr>
      </p:pic>
      <p:pic>
        <p:nvPicPr>
          <p:cNvPr id="60" name="Рисунок 59" descr="business-color_coins_icon-icons.com_5346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5029210"/>
            <a:ext cx="702980" cy="702980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1000100" y="4957772"/>
            <a:ext cx="32073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/>
              <a:t>ОТСУТСТВИЕ </a:t>
            </a:r>
          </a:p>
          <a:p>
            <a:r>
              <a:rPr lang="ru-RU" sz="1700" b="1" dirty="0" smtClean="0"/>
              <a:t>задолженности по выплате </a:t>
            </a:r>
          </a:p>
          <a:p>
            <a:r>
              <a:rPr lang="ru-RU" sz="1700" b="1" dirty="0" smtClean="0"/>
              <a:t>заработной плате на </a:t>
            </a:r>
          </a:p>
          <a:p>
            <a:r>
              <a:rPr lang="ru-RU" sz="1700" b="1" dirty="0" smtClean="0"/>
              <a:t>предприятиях района</a:t>
            </a:r>
            <a:endParaRPr lang="ru-RU" sz="1700" b="1" dirty="0"/>
          </a:p>
        </p:txBody>
      </p:sp>
      <p:sp>
        <p:nvSpPr>
          <p:cNvPr id="62" name="object 34"/>
          <p:cNvSpPr/>
          <p:nvPr/>
        </p:nvSpPr>
        <p:spPr>
          <a:xfrm>
            <a:off x="2268314" y="3096394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4"/>
          <p:cNvSpPr/>
          <p:nvPr/>
        </p:nvSpPr>
        <p:spPr>
          <a:xfrm>
            <a:off x="6572264" y="3100384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34"/>
          <p:cNvSpPr/>
          <p:nvPr/>
        </p:nvSpPr>
        <p:spPr>
          <a:xfrm>
            <a:off x="4932610" y="1080170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7030A0"/>
              </a:solidFill>
            </a:endParaRPr>
          </a:p>
        </p:txBody>
      </p:sp>
      <p:sp>
        <p:nvSpPr>
          <p:cNvPr id="66" name="object 34"/>
          <p:cNvSpPr/>
          <p:nvPr/>
        </p:nvSpPr>
        <p:spPr>
          <a:xfrm>
            <a:off x="7668914" y="936154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Прямоугольник 63"/>
          <p:cNvSpPr/>
          <p:nvPr/>
        </p:nvSpPr>
        <p:spPr>
          <a:xfrm>
            <a:off x="8272030" y="6646052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15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0" y="114449"/>
            <a:ext cx="4716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ИНВЕСТИЦИОННАЯ ПОДДЕРЖКА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74" y="648122"/>
            <a:ext cx="5194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B0F0"/>
                </a:solidFill>
              </a:rPr>
              <a:t>АНО «ИНВЕСТИЦИОННОЕ АГЕНТСТВО ВОЛОГОДСКОЙ ОБЛАСТИ»</a:t>
            </a:r>
            <a:endParaRPr lang="ru-RU" sz="1400" b="1" u="sng" dirty="0">
              <a:solidFill>
                <a:srgbClr val="00B0F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898" y="2232298"/>
            <a:ext cx="6457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B0F0"/>
                </a:solidFill>
              </a:rPr>
              <a:t>ФОНД РЕСУРСНОЙ ПОДДЕРЖКИ МАЛОГО И СРЕДНЕГО ПРЕДПРИНИМАТЕЛЬСТВА</a:t>
            </a:r>
            <a:endParaRPr lang="ru-RU" sz="1400" b="1" u="sng" dirty="0">
              <a:solidFill>
                <a:srgbClr val="00B0F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8226" y="1800250"/>
            <a:ext cx="1576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/>
              <a:t>+7 (8172) 500-112</a:t>
            </a:r>
          </a:p>
          <a:p>
            <a:r>
              <a:rPr lang="en-US" sz="1100" b="1" dirty="0" smtClean="0">
                <a:cs typeface="Times New Roman" pitchFamily="18" charset="0"/>
              </a:rPr>
              <a:t>www.investregion35.ru</a:t>
            </a:r>
            <a:endParaRPr lang="ru-RU" sz="1100" b="1" dirty="0" smtClean="0">
              <a:cs typeface="Times New Roman" pitchFamily="18" charset="0"/>
            </a:endParaRPr>
          </a:p>
          <a:p>
            <a:endParaRPr lang="ru-RU" sz="1100" b="1" dirty="0" smtClean="0"/>
          </a:p>
          <a:p>
            <a:endParaRPr lang="ru-RU" sz="11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340322" y="2562721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Предоставляет микрозаймы субъектам малого и среднего предпринимательства под низкий процент – от 8,5%. ФРП позволяет бизнесу получить финансирование на выгодных условиях.</a:t>
            </a:r>
            <a:endParaRPr lang="ru-RU" sz="16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74023" y="3456434"/>
            <a:ext cx="10182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www.frp35.ru</a:t>
            </a:r>
            <a:endParaRPr lang="ru-RU" sz="1100" b="1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180082" y="3744466"/>
            <a:ext cx="6247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B0F0"/>
                </a:solidFill>
              </a:rPr>
              <a:t>АГЕНСТВО ГОРОДСКОГО РАЗВИТИЯ ПРЕДПРИНИМАТЕЛЬСТВА И ИНВЕСТИЦИЙ </a:t>
            </a:r>
          </a:p>
          <a:p>
            <a:r>
              <a:rPr lang="ru-RU" sz="1400" b="1" u="sng" dirty="0" smtClean="0">
                <a:solidFill>
                  <a:srgbClr val="00B0F0"/>
                </a:solidFill>
              </a:rPr>
              <a:t>ВОЛОГОДСКОЙ ОБЛАСТИ «МОЙ БИЗНЕС»</a:t>
            </a:r>
            <a:endParaRPr lang="ru-RU" sz="1400" b="1" u="sng" dirty="0">
              <a:solidFill>
                <a:srgbClr val="00B0F0"/>
              </a:solidFill>
            </a:endParaRPr>
          </a:p>
        </p:txBody>
      </p:sp>
      <p:sp>
        <p:nvSpPr>
          <p:cNvPr id="33" name="object 78"/>
          <p:cNvSpPr/>
          <p:nvPr/>
        </p:nvSpPr>
        <p:spPr>
          <a:xfrm>
            <a:off x="324098" y="4392538"/>
            <a:ext cx="1368152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5"/>
          <p:cNvSpPr/>
          <p:nvPr/>
        </p:nvSpPr>
        <p:spPr>
          <a:xfrm>
            <a:off x="180082" y="1008162"/>
            <a:ext cx="2088232" cy="864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Прямоугольник 35"/>
          <p:cNvSpPr/>
          <p:nvPr/>
        </p:nvSpPr>
        <p:spPr>
          <a:xfrm>
            <a:off x="2340322" y="936154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Инвестиционное агентство – это специализированная организация, направленная на работу с инвестиционными инициативами и проектами, которая объединила органы власти, органы местного самоуправления, банковскую сферу.</a:t>
            </a:r>
            <a:endParaRPr lang="ru-RU" sz="1600" b="1" dirty="0"/>
          </a:p>
        </p:txBody>
      </p:sp>
      <p:sp>
        <p:nvSpPr>
          <p:cNvPr id="37" name="object 82"/>
          <p:cNvSpPr/>
          <p:nvPr/>
        </p:nvSpPr>
        <p:spPr>
          <a:xfrm>
            <a:off x="252090" y="2592338"/>
            <a:ext cx="1656184" cy="79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Прямоугольник 50"/>
          <p:cNvSpPr/>
          <p:nvPr/>
        </p:nvSpPr>
        <p:spPr>
          <a:xfrm>
            <a:off x="2377851" y="4256067"/>
            <a:ext cx="60111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Деятельность агентства направлена на улучшение привлекательности Вологодской области для ведения бизнеса, увеличение доходов компаний малого и среднего бизнеса, вывод вологодских товаропроизводителей на российский и международные рынки, стимулирование инновационной активности в регионе, предупреждение и снижение рисков предпринимательской деятельности, развитие кооперационных связей и партнерских отношений.</a:t>
            </a:r>
            <a:endParaRPr lang="ru-RU" sz="1600" b="1" dirty="0"/>
          </a:p>
        </p:txBody>
      </p:sp>
      <p:sp>
        <p:nvSpPr>
          <p:cNvPr id="52" name="object 3"/>
          <p:cNvSpPr/>
          <p:nvPr/>
        </p:nvSpPr>
        <p:spPr>
          <a:xfrm>
            <a:off x="684138" y="5616674"/>
            <a:ext cx="612648" cy="320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-395982" y="5976714"/>
            <a:ext cx="2863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Центр поддержки </a:t>
            </a:r>
          </a:p>
          <a:p>
            <a:pPr algn="ctr"/>
            <a:r>
              <a:rPr lang="ru-RU" sz="1100" b="1" dirty="0" smtClean="0"/>
              <a:t>Предпринимательства</a:t>
            </a:r>
            <a:endParaRPr lang="en-US" sz="1100" b="1" dirty="0" smtClean="0"/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rcpp35.ru</a:t>
            </a:r>
            <a:endParaRPr lang="ru-RU" sz="1100" b="1" dirty="0" smtClean="0"/>
          </a:p>
        </p:txBody>
      </p:sp>
      <p:sp>
        <p:nvSpPr>
          <p:cNvPr id="58" name="Прямоугольник 57"/>
          <p:cNvSpPr/>
          <p:nvPr/>
        </p:nvSpPr>
        <p:spPr>
          <a:xfrm>
            <a:off x="612892" y="5184626"/>
            <a:ext cx="9204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/>
              <a:t>mail@mb.ru</a:t>
            </a:r>
            <a:endParaRPr lang="ru-RU" sz="11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72030" y="6656685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16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0" y="114449"/>
            <a:ext cx="4716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ИНВЕСТИЦИОННАЯ ПОДДЕРЖКА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74" y="648122"/>
            <a:ext cx="2435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B0F0"/>
                </a:solidFill>
              </a:rPr>
              <a:t>АУ ВО «БИЗНЕС-ИНКУБАТОР»</a:t>
            </a:r>
            <a:endParaRPr lang="ru-RU" sz="1400" b="1" u="sng" dirty="0">
              <a:solidFill>
                <a:srgbClr val="00B0F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898" y="2232298"/>
            <a:ext cx="681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rgbClr val="00B0F0"/>
                </a:solidFill>
              </a:rPr>
              <a:t>АВТОНОМНАЯ НЕКОММЕРЧЕСКАЯ ОРГАНИЗАЦИЯ АГЕНСТВО ГОРОДСКОГО РАЗВИТИЯ</a:t>
            </a:r>
            <a:endParaRPr lang="ru-RU" sz="1400" b="1" u="sng" dirty="0">
              <a:solidFill>
                <a:srgbClr val="00B0F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96106" y="1584226"/>
            <a:ext cx="1497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/>
              <a:t>+7 (8172) 578-350</a:t>
            </a:r>
          </a:p>
          <a:p>
            <a:r>
              <a:rPr lang="en-US" sz="1100" b="1" dirty="0" smtClean="0">
                <a:cs typeface="Times New Roman" pitchFamily="18" charset="0"/>
              </a:rPr>
              <a:t>adm.event@smb35.ru</a:t>
            </a:r>
            <a:endParaRPr lang="ru-RU" sz="1100" b="1" dirty="0" smtClean="0">
              <a:cs typeface="Times New Roman" pitchFamily="18" charset="0"/>
            </a:endParaRPr>
          </a:p>
          <a:p>
            <a:endParaRPr lang="ru-RU" sz="1100" b="1" dirty="0" smtClean="0"/>
          </a:p>
          <a:p>
            <a:endParaRPr lang="ru-RU" sz="11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340322" y="2562721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-</a:t>
            </a:r>
            <a:r>
              <a:rPr lang="ru-RU" sz="1600" b="1" dirty="0" smtClean="0"/>
              <a:t> Бизнес-образование</a:t>
            </a:r>
          </a:p>
          <a:p>
            <a:pPr algn="just">
              <a:buFontTx/>
              <a:buChar char="-"/>
            </a:pPr>
            <a:r>
              <a:rPr lang="ru-RU" sz="1600" b="1" dirty="0" smtClean="0"/>
              <a:t>Консалтинговые услуги</a:t>
            </a:r>
          </a:p>
          <a:p>
            <a:pPr algn="just">
              <a:buFontTx/>
              <a:buChar char="-"/>
            </a:pPr>
            <a:r>
              <a:rPr lang="ru-RU" sz="1600" b="1" dirty="0" smtClean="0"/>
              <a:t>Центр международного сотрудничества</a:t>
            </a:r>
            <a:endParaRPr lang="ru-RU" sz="16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340322" y="936154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Комплексная поддержка начинающих предпринимателей: консультационная помощь в подготовке заявок на получение денежных средств по областным и федеральным программам развития</a:t>
            </a:r>
            <a:endParaRPr lang="ru-RU" sz="1600" b="1" dirty="0"/>
          </a:p>
        </p:txBody>
      </p:sp>
      <p:sp>
        <p:nvSpPr>
          <p:cNvPr id="22" name="object 94"/>
          <p:cNvSpPr/>
          <p:nvPr/>
        </p:nvSpPr>
        <p:spPr>
          <a:xfrm>
            <a:off x="324098" y="1008162"/>
            <a:ext cx="1296144" cy="576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324098" y="3456434"/>
            <a:ext cx="1210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/>
              <a:t>+7 (8202)201-928</a:t>
            </a:r>
          </a:p>
          <a:p>
            <a:r>
              <a:rPr lang="en-US" sz="1100" b="1" dirty="0" smtClean="0">
                <a:cs typeface="Times New Roman" pitchFamily="18" charset="0"/>
              </a:rPr>
              <a:t>info@agr-city.ru</a:t>
            </a:r>
            <a:endParaRPr lang="ru-RU" sz="1100" b="1" dirty="0" smtClean="0">
              <a:cs typeface="Times New Roman" pitchFamily="18" charset="0"/>
            </a:endParaRPr>
          </a:p>
          <a:p>
            <a:endParaRPr lang="ru-RU" sz="1100" b="1" dirty="0" smtClean="0"/>
          </a:p>
          <a:p>
            <a:endParaRPr lang="ru-RU" sz="1100" b="1" dirty="0"/>
          </a:p>
        </p:txBody>
      </p:sp>
      <p:pic>
        <p:nvPicPr>
          <p:cNvPr id="24" name="Рисунок 23" descr="035ef3ea8a8c51565a77200ad23b50c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96104" y="2592338"/>
            <a:ext cx="1091611" cy="7200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2090" y="4104506"/>
            <a:ext cx="330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2090" y="4608562"/>
            <a:ext cx="4391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cs typeface="Times New Roman" pitchFamily="18" charset="0"/>
              </a:rPr>
              <a:t>Глава Усть-Кубинского муниципального округа</a:t>
            </a:r>
          </a:p>
          <a:p>
            <a:r>
              <a:rPr lang="ru-RU" sz="1600" b="1" dirty="0" smtClean="0">
                <a:cs typeface="Times New Roman" pitchFamily="18" charset="0"/>
              </a:rPr>
              <a:t>Быков Иван Васильевич</a:t>
            </a:r>
          </a:p>
          <a:p>
            <a:r>
              <a:rPr lang="ru-RU" sz="1600" dirty="0" smtClean="0">
                <a:cs typeface="Times New Roman" pitchFamily="18" charset="0"/>
              </a:rPr>
              <a:t>Тел.+7(81753) 2-14-86</a:t>
            </a:r>
          </a:p>
          <a:p>
            <a:r>
              <a:rPr lang="ru-RU" sz="1600" dirty="0" smtClean="0">
                <a:cs typeface="Times New Roman" pitchFamily="18" charset="0"/>
              </a:rPr>
              <a:t>Факс+7(81753) 2-17-29</a:t>
            </a:r>
          </a:p>
          <a:p>
            <a:r>
              <a:rPr lang="en-US" sz="1600" dirty="0" smtClean="0">
                <a:cs typeface="Times New Roman" pitchFamily="18" charset="0"/>
              </a:rPr>
              <a:t>E-mail</a:t>
            </a:r>
            <a:r>
              <a:rPr lang="ru-RU" sz="1600" dirty="0" smtClean="0">
                <a:cs typeface="Times New Roman" pitchFamily="18" charset="0"/>
              </a:rPr>
              <a:t>: </a:t>
            </a:r>
            <a:r>
              <a:rPr lang="ru-RU" sz="1600" dirty="0" smtClean="0">
                <a:hlinkClick r:id="rId5"/>
              </a:rPr>
              <a:t>53</a:t>
            </a:r>
            <a:r>
              <a:rPr lang="en-US" sz="1600" dirty="0" smtClean="0">
                <a:hlinkClick r:id="rId5"/>
              </a:rPr>
              <a:t>Ust</a:t>
            </a:r>
            <a:r>
              <a:rPr lang="ru-RU" sz="1600" dirty="0" smtClean="0">
                <a:hlinkClick r:id="rId5"/>
              </a:rPr>
              <a:t>-</a:t>
            </a:r>
            <a:r>
              <a:rPr lang="en-US" sz="1600" dirty="0" smtClean="0">
                <a:hlinkClick r:id="rId5"/>
              </a:rPr>
              <a:t>Kubinskij</a:t>
            </a:r>
            <a:r>
              <a:rPr lang="ru-RU" sz="1600" dirty="0" smtClean="0">
                <a:hlinkClick r:id="rId5"/>
              </a:rPr>
              <a:t>@</a:t>
            </a:r>
            <a:r>
              <a:rPr lang="en-US" sz="1600" dirty="0" smtClean="0">
                <a:hlinkClick r:id="rId5"/>
              </a:rPr>
              <a:t>r</a:t>
            </a:r>
            <a:r>
              <a:rPr lang="ru-RU" sz="1600" dirty="0" smtClean="0">
                <a:hlinkClick r:id="rId5"/>
              </a:rPr>
              <a:t>19.</a:t>
            </a:r>
            <a:r>
              <a:rPr lang="en-US" sz="1600" dirty="0" smtClean="0">
                <a:hlinkClick r:id="rId5"/>
              </a:rPr>
              <a:t>gov</a:t>
            </a:r>
            <a:r>
              <a:rPr lang="ru-RU" sz="1600" dirty="0" smtClean="0">
                <a:hlinkClick r:id="rId5"/>
              </a:rPr>
              <a:t>35.</a:t>
            </a:r>
            <a:r>
              <a:rPr lang="en-US" sz="1600" dirty="0" smtClean="0">
                <a:hlinkClick r:id="rId5"/>
              </a:rPr>
              <a:t>ru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4600582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cs typeface="Times New Roman" pitchFamily="18" charset="0"/>
              </a:rPr>
              <a:t>Заместитель главы администрации округа</a:t>
            </a:r>
          </a:p>
          <a:p>
            <a:r>
              <a:rPr lang="ru-RU" sz="1600" b="1" smtClean="0">
                <a:cs typeface="Times New Roman" pitchFamily="18" charset="0"/>
              </a:rPr>
              <a:t>Фомичев </a:t>
            </a:r>
            <a:r>
              <a:rPr lang="ru-RU" sz="1600" b="1" dirty="0" err="1" smtClean="0">
                <a:cs typeface="Times New Roman" pitchFamily="18" charset="0"/>
              </a:rPr>
              <a:t>С</a:t>
            </a:r>
            <a:r>
              <a:rPr lang="ru-RU" sz="1600" b="1" smtClean="0">
                <a:cs typeface="Times New Roman" pitchFamily="18" charset="0"/>
              </a:rPr>
              <a:t>ергей </a:t>
            </a:r>
            <a:r>
              <a:rPr lang="ru-RU" sz="1600" b="1" dirty="0" smtClean="0">
                <a:cs typeface="Times New Roman" pitchFamily="18" charset="0"/>
              </a:rPr>
              <a:t>Николаевич</a:t>
            </a:r>
          </a:p>
          <a:p>
            <a:r>
              <a:rPr lang="ru-RU" sz="1600" dirty="0" smtClean="0">
                <a:cs typeface="Times New Roman" pitchFamily="18" charset="0"/>
              </a:rPr>
              <a:t>Тел.+7(81753) 2-17-18</a:t>
            </a:r>
            <a:r>
              <a:rPr lang="en-US" sz="1600" dirty="0" smtClean="0">
                <a:cs typeface="Times New Roman" pitchFamily="18" charset="0"/>
              </a:rPr>
              <a:t> </a:t>
            </a:r>
            <a:endParaRPr lang="ru-RU" sz="1600" dirty="0" smtClean="0">
              <a:cs typeface="Times New Roman" pitchFamily="18" charset="0"/>
            </a:endParaRPr>
          </a:p>
          <a:p>
            <a:r>
              <a:rPr lang="en-US" sz="1600" dirty="0" smtClean="0">
                <a:cs typeface="Times New Roman" pitchFamily="18" charset="0"/>
              </a:rPr>
              <a:t>E-mail</a:t>
            </a:r>
            <a:r>
              <a:rPr lang="ru-RU" sz="1600" u="sng" dirty="0" smtClean="0">
                <a:cs typeface="Times New Roman" pitchFamily="18" charset="0"/>
              </a:rPr>
              <a:t>: </a:t>
            </a:r>
            <a:r>
              <a:rPr lang="ru-RU" sz="1600" u="sng" dirty="0" smtClean="0"/>
              <a:t>53</a:t>
            </a:r>
            <a:r>
              <a:rPr lang="en-US" sz="1600" u="sng" dirty="0" smtClean="0"/>
              <a:t>Ust</a:t>
            </a:r>
            <a:r>
              <a:rPr lang="ru-RU" sz="1600" u="sng" dirty="0" smtClean="0"/>
              <a:t>-</a:t>
            </a:r>
            <a:r>
              <a:rPr lang="en-US" sz="1600" u="sng" dirty="0" smtClean="0"/>
              <a:t>Kubinskij</a:t>
            </a:r>
            <a:r>
              <a:rPr lang="ru-RU" sz="1600" u="sng" dirty="0" smtClean="0"/>
              <a:t>@</a:t>
            </a:r>
            <a:r>
              <a:rPr lang="en-US" sz="1600" u="sng" dirty="0" smtClean="0"/>
              <a:t>r</a:t>
            </a:r>
            <a:r>
              <a:rPr lang="ru-RU" sz="1600" u="sng" dirty="0" smtClean="0"/>
              <a:t>19.</a:t>
            </a:r>
            <a:r>
              <a:rPr lang="en-US" sz="1600" u="sng" dirty="0" smtClean="0"/>
              <a:t>gov</a:t>
            </a:r>
            <a:r>
              <a:rPr lang="ru-RU" sz="1600" u="sng" dirty="0" smtClean="0"/>
              <a:t>35.</a:t>
            </a:r>
            <a:r>
              <a:rPr lang="en-US" sz="1600" u="sng" dirty="0" smtClean="0"/>
              <a:t>ru</a:t>
            </a:r>
            <a:endParaRPr lang="ru-RU" sz="1600" u="sng" dirty="0"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2030" y="6656685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17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-395982" y="114449"/>
            <a:ext cx="4716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РАБОТА С ИНВЕСТОРОМ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098" y="576114"/>
            <a:ext cx="351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u="sng" dirty="0" smtClean="0">
                <a:solidFill>
                  <a:srgbClr val="00B0F0"/>
                </a:solidFill>
              </a:rPr>
              <a:t>ОБЛАСТНЫЕ МЕРЫ ПОДДЕРЖКИ </a:t>
            </a:r>
            <a:endParaRPr lang="ru-RU" sz="1800" b="1" u="sng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090" y="838012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cs typeface="Times New Roman" pitchFamily="18" charset="0"/>
              </a:rPr>
              <a:t>Налоговые льготы на срок до 5 лет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- освобождение от уплаты транспортного налога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-  снижение ставки налога на прибыль до 13,5% (региональной части налога)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- снижение ставки или освобождение от уплаты налога на имущество</a:t>
            </a:r>
          </a:p>
          <a:p>
            <a:pPr algn="just"/>
            <a:endParaRPr lang="ru-RU" sz="1400" dirty="0">
              <a:cs typeface="Times New Roman" pitchFamily="18" charset="0"/>
            </a:endParaRPr>
          </a:p>
        </p:txBody>
      </p:sp>
      <p:sp>
        <p:nvSpPr>
          <p:cNvPr id="21" name="object 48"/>
          <p:cNvSpPr/>
          <p:nvPr/>
        </p:nvSpPr>
        <p:spPr>
          <a:xfrm flipH="1">
            <a:off x="4932610" y="288082"/>
            <a:ext cx="504056" cy="6264696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252090" y="2304306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Инвестиционный налоговый кредит  на 5 лет 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- по налогу на имущество, транспортному налогу и налогу на прибыль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- проценты за пользование кредита – ½ ключевой ставки ЦБ РФ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2090" y="3240410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Масштабные проекты</a:t>
            </a:r>
          </a:p>
          <a:p>
            <a:pPr algn="just"/>
            <a:r>
              <a:rPr lang="ru-RU" sz="1400" b="1" dirty="0" smtClean="0">
                <a:cs typeface="Times New Roman" pitchFamily="18" charset="0"/>
              </a:rPr>
              <a:t>- </a:t>
            </a:r>
            <a:r>
              <a:rPr lang="ru-RU" sz="1400" dirty="0" smtClean="0">
                <a:cs typeface="Times New Roman" pitchFamily="18" charset="0"/>
              </a:rPr>
              <a:t>право на получение земельного участка в аренду без проведения торгов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090" y="3960490"/>
            <a:ext cx="51125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Субсидии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на возмещение части затрат по уплате процентов по кредитам, полученным в кредитных организациях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на возмещение части затрат по лизинговым договорам, позволяющие компенсировать первоначальный лизинговый платеж и платежи по договорам финансовой аренды  </a:t>
            </a:r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0" y="5544666"/>
            <a:ext cx="1836266" cy="1656184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618557" y="504106"/>
            <a:ext cx="2842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u="sng" dirty="0" smtClean="0">
                <a:solidFill>
                  <a:srgbClr val="00B0F0"/>
                </a:solidFill>
              </a:rPr>
              <a:t>МУНИЦИПАЛЬНЫЕ МЕРЫ </a:t>
            </a:r>
          </a:p>
          <a:p>
            <a:r>
              <a:rPr lang="ru-RU" sz="1800" b="1" u="sng" dirty="0" smtClean="0">
                <a:solidFill>
                  <a:srgbClr val="00B0F0"/>
                </a:solidFill>
              </a:rPr>
              <a:t>ПОДДЕРЖКИ </a:t>
            </a:r>
            <a:endParaRPr lang="ru-RU" sz="1800" b="1" u="sng" dirty="0">
              <a:solidFill>
                <a:srgbClr val="00B0F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65683" y="5400650"/>
            <a:ext cx="449897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Программная поддержка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Обеспечение участия в федеральных программах для действующих и начинающих предпринимателей.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8673" y="1080170"/>
            <a:ext cx="3492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cs typeface="Times New Roman" pitchFamily="18" charset="0"/>
            </a:endParaRPr>
          </a:p>
          <a:p>
            <a:r>
              <a:rPr lang="ru-RU" sz="1600" b="1" dirty="0" smtClean="0">
                <a:cs typeface="Times New Roman" pitchFamily="18" charset="0"/>
              </a:rPr>
              <a:t>Имущественная поддержка </a:t>
            </a:r>
          </a:p>
          <a:p>
            <a:endParaRPr lang="ru-RU" sz="1600" b="1" dirty="0" smtClean="0">
              <a:cs typeface="Times New Roman" pitchFamily="18" charset="0"/>
            </a:endParaRPr>
          </a:p>
          <a:p>
            <a:pPr algn="just"/>
            <a:r>
              <a:rPr lang="ru-RU" sz="1400" dirty="0" smtClean="0">
                <a:cs typeface="Times New Roman" pitchFamily="18" charset="0"/>
              </a:rPr>
              <a:t>Преференции в виде передачи в  аренду муниципального имущества без проведения торгов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8673" y="2339146"/>
            <a:ext cx="3492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cs typeface="Times New Roman" pitchFamily="18" charset="0"/>
            </a:endParaRPr>
          </a:p>
          <a:p>
            <a:r>
              <a:rPr lang="ru-RU" sz="1600" b="1" dirty="0" smtClean="0">
                <a:cs typeface="Times New Roman" pitchFamily="18" charset="0"/>
              </a:rPr>
              <a:t>Финансовая поддержка </a:t>
            </a:r>
          </a:p>
          <a:p>
            <a:endParaRPr lang="ru-RU" sz="1600" b="1" dirty="0" smtClean="0"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</a:rPr>
              <a:t>Финансовая поддержка оказывается в рамках муниципальной программы</a:t>
            </a:r>
          </a:p>
          <a:p>
            <a:r>
              <a:rPr lang="ru-RU" sz="1400" dirty="0" smtClean="0">
                <a:cs typeface="Times New Roman" pitchFamily="18" charset="0"/>
              </a:rPr>
              <a:t>«Содействие развитию предпринимательства и торговли  в Усть-Кубинском муниципальном округе на 2023-2027 годы»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8674" y="4141088"/>
            <a:ext cx="34924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cs typeface="Times New Roman" pitchFamily="18" charset="0"/>
            </a:endParaRPr>
          </a:p>
          <a:p>
            <a:r>
              <a:rPr lang="ru-RU" sz="1600" b="1" dirty="0" smtClean="0">
                <a:cs typeface="Times New Roman" pitchFamily="18" charset="0"/>
              </a:rPr>
              <a:t>Консультационная поддержка </a:t>
            </a:r>
          </a:p>
          <a:p>
            <a:endParaRPr lang="ru-RU" sz="1600" b="1" dirty="0" smtClean="0"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</a:rPr>
              <a:t>Консультационные услуги  бизнес оказывают:</a:t>
            </a:r>
          </a:p>
          <a:p>
            <a:pPr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администрация  округа;</a:t>
            </a:r>
          </a:p>
          <a:p>
            <a:pPr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МФЦ Усть-Кубинского района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72030" y="6646052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18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округ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-251966" y="114449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21" name="object 48"/>
          <p:cNvSpPr/>
          <p:nvPr/>
        </p:nvSpPr>
        <p:spPr>
          <a:xfrm flipH="1">
            <a:off x="4356546" y="864146"/>
            <a:ext cx="216024" cy="568863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noFill/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4" name="Рисунок 23" descr="n16_2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78" y="648122"/>
            <a:ext cx="2666963" cy="20162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0" y="2743194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cs typeface="Times New Roman" pitchFamily="18" charset="0"/>
              </a:rPr>
              <a:t>Местоположение:</a:t>
            </a:r>
            <a:r>
              <a:rPr lang="ru-RU" sz="1600" dirty="0" smtClean="0">
                <a:cs typeface="Times New Roman" pitchFamily="18" charset="0"/>
              </a:rPr>
              <a:t>  Вологодская область, Усть-Кубинский район, с. Устье,  ул. Советская, здание расположено в исторической части села Устье в 100 метрах от реки Кубены.</a:t>
            </a:r>
          </a:p>
          <a:p>
            <a:pPr algn="just"/>
            <a:r>
              <a:rPr lang="ru-RU" sz="1600" b="1" dirty="0" smtClean="0">
                <a:cs typeface="Times New Roman" pitchFamily="18" charset="0"/>
              </a:rPr>
              <a:t>Площадь:</a:t>
            </a:r>
            <a:r>
              <a:rPr lang="ru-RU" sz="1600" dirty="0" smtClean="0">
                <a:cs typeface="Times New Roman" pitchFamily="18" charset="0"/>
              </a:rPr>
              <a:t> 205,9 кв.м. </a:t>
            </a: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b="1" spc="-85" dirty="0" smtClean="0">
                <a:cs typeface="Calibri"/>
              </a:rPr>
              <a:t>Наличие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80" dirty="0" smtClean="0">
                <a:cs typeface="Calibri"/>
              </a:rPr>
              <a:t>о</a:t>
            </a:r>
            <a:r>
              <a:rPr lang="ru-RU" sz="1600" b="1" spc="-114" dirty="0" smtClean="0">
                <a:cs typeface="Calibri"/>
              </a:rPr>
              <a:t>б</a:t>
            </a:r>
            <a:r>
              <a:rPr lang="ru-RU" sz="1600" b="1" spc="-70" dirty="0" smtClean="0">
                <a:cs typeface="Calibri"/>
              </a:rPr>
              <a:t>ъек</a:t>
            </a:r>
            <a:r>
              <a:rPr lang="ru-RU" sz="1600" b="1" spc="-75" dirty="0" smtClean="0">
                <a:cs typeface="Calibri"/>
              </a:rPr>
              <a:t>т</a:t>
            </a:r>
            <a:r>
              <a:rPr lang="ru-RU" sz="1600" b="1" spc="-80" dirty="0" smtClean="0">
                <a:cs typeface="Calibri"/>
              </a:rPr>
              <a:t>ов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100" dirty="0" smtClean="0">
                <a:cs typeface="Calibri"/>
              </a:rPr>
              <a:t>ин</a:t>
            </a:r>
            <a:r>
              <a:rPr lang="ru-RU" sz="1600" b="1" spc="-160" dirty="0" smtClean="0">
                <a:cs typeface="Calibri"/>
              </a:rPr>
              <a:t>ж</a:t>
            </a:r>
            <a:r>
              <a:rPr lang="ru-RU" sz="1600" b="1" spc="-75" dirty="0" smtClean="0">
                <a:cs typeface="Calibri"/>
              </a:rPr>
              <a:t>ене</a:t>
            </a:r>
            <a:r>
              <a:rPr lang="ru-RU" sz="1600" b="1" spc="-90" dirty="0" smtClean="0">
                <a:cs typeface="Calibri"/>
              </a:rPr>
              <a:t>р</a:t>
            </a:r>
            <a:r>
              <a:rPr lang="ru-RU" sz="1600" b="1" spc="-100" dirty="0" smtClean="0">
                <a:cs typeface="Calibri"/>
              </a:rPr>
              <a:t>ной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105" dirty="0" smtClean="0">
                <a:cs typeface="Calibri"/>
              </a:rPr>
              <a:t>и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60" dirty="0" smtClean="0">
                <a:cs typeface="Calibri"/>
              </a:rPr>
              <a:t>транспо</a:t>
            </a:r>
            <a:r>
              <a:rPr lang="ru-RU" sz="1600" b="1" spc="-100" dirty="0" smtClean="0">
                <a:cs typeface="Calibri"/>
              </a:rPr>
              <a:t>р</a:t>
            </a:r>
            <a:r>
              <a:rPr lang="ru-RU" sz="1600" b="1" spc="-85" dirty="0" smtClean="0">
                <a:cs typeface="Calibri"/>
              </a:rPr>
              <a:t>тной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65" dirty="0" smtClean="0">
                <a:cs typeface="Calibri"/>
              </a:rPr>
              <a:t>инфраст</a:t>
            </a:r>
            <a:r>
              <a:rPr lang="ru-RU" sz="1600" b="1" spc="-95" dirty="0" smtClean="0">
                <a:cs typeface="Calibri"/>
              </a:rPr>
              <a:t>р</a:t>
            </a:r>
            <a:r>
              <a:rPr lang="ru-RU" sz="1600" b="1" spc="-60" dirty="0" smtClean="0">
                <a:cs typeface="Calibri"/>
              </a:rPr>
              <a:t>ук</a:t>
            </a:r>
            <a:r>
              <a:rPr lang="ru-RU" sz="1600" b="1" spc="-45" dirty="0" smtClean="0">
                <a:cs typeface="Calibri"/>
              </a:rPr>
              <a:t>т</a:t>
            </a:r>
            <a:r>
              <a:rPr lang="ru-RU" sz="1600" b="1" spc="-75" dirty="0" smtClean="0">
                <a:cs typeface="Calibri"/>
              </a:rPr>
              <a:t>ур</a:t>
            </a:r>
          </a:p>
          <a:p>
            <a:pPr algn="just"/>
            <a:r>
              <a:rPr lang="ru-RU" sz="1600" spc="-75" dirty="0" smtClean="0">
                <a:cs typeface="Times New Roman" pitchFamily="18" charset="0"/>
              </a:rPr>
              <a:t>Газоснабжение имеется</a:t>
            </a:r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dirty="0" smtClean="0">
                <a:cs typeface="Times New Roman" pitchFamily="18" charset="0"/>
              </a:rPr>
              <a:t>Электроснабжение, теплоснабжение, водоснабжение имеется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Расстояние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до г. Вологда  80 км.</a:t>
            </a: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cs typeface="Times New Roman" pitchFamily="18" charset="0"/>
              </a:rPr>
              <a:t>Функциональное назначение: </a:t>
            </a:r>
            <a:r>
              <a:rPr lang="ru-RU" sz="1600" dirty="0" smtClean="0">
                <a:cs typeface="Times New Roman" pitchFamily="18" charset="0"/>
              </a:rPr>
              <a:t>приспособление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здания под гостевой дом, хостел или гостиницу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26" name="Рисунок 25" descr="DSC0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2370" y="648122"/>
            <a:ext cx="1691241" cy="20402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 descr="цент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706" y="648122"/>
            <a:ext cx="2592288" cy="2069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4572570" y="2743194"/>
            <a:ext cx="48245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cs typeface="Times New Roman" pitchFamily="18" charset="0"/>
              </a:rPr>
              <a:t>Местоположение: </a:t>
            </a:r>
            <a:r>
              <a:rPr lang="ru-RU" sz="1600" dirty="0" smtClean="0">
                <a:cs typeface="Times New Roman" pitchFamily="18" charset="0"/>
              </a:rPr>
              <a:t>Вологодская область,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Усть-Кубинский район, с. Устье, ул. Пролетарская.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Здание расположено в 100 метрах от реки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Кубены.</a:t>
            </a:r>
          </a:p>
          <a:p>
            <a:pPr algn="just"/>
            <a:r>
              <a:rPr lang="ru-RU" sz="1600" b="1" dirty="0" smtClean="0">
                <a:cs typeface="Times New Roman" pitchFamily="18" charset="0"/>
              </a:rPr>
              <a:t>Площадь:</a:t>
            </a:r>
            <a:r>
              <a:rPr lang="ru-RU" sz="1600" dirty="0" smtClean="0">
                <a:cs typeface="Times New Roman" pitchFamily="18" charset="0"/>
              </a:rPr>
              <a:t> 347,1кв.м. </a:t>
            </a: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b="1" spc="-85" dirty="0" smtClean="0">
                <a:cs typeface="Calibri"/>
              </a:rPr>
              <a:t>Наличие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80" dirty="0" smtClean="0">
                <a:cs typeface="Calibri"/>
              </a:rPr>
              <a:t>о</a:t>
            </a:r>
            <a:r>
              <a:rPr lang="ru-RU" sz="1600" b="1" spc="-114" dirty="0" smtClean="0">
                <a:cs typeface="Calibri"/>
              </a:rPr>
              <a:t>б</a:t>
            </a:r>
            <a:r>
              <a:rPr lang="ru-RU" sz="1600" b="1" spc="-70" dirty="0" smtClean="0">
                <a:cs typeface="Calibri"/>
              </a:rPr>
              <a:t>ъек</a:t>
            </a:r>
            <a:r>
              <a:rPr lang="ru-RU" sz="1600" b="1" spc="-75" dirty="0" smtClean="0">
                <a:cs typeface="Calibri"/>
              </a:rPr>
              <a:t>т</a:t>
            </a:r>
            <a:r>
              <a:rPr lang="ru-RU" sz="1600" b="1" spc="-80" dirty="0" smtClean="0">
                <a:cs typeface="Calibri"/>
              </a:rPr>
              <a:t>ов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100" dirty="0" smtClean="0">
                <a:cs typeface="Calibri"/>
              </a:rPr>
              <a:t>ин</a:t>
            </a:r>
            <a:r>
              <a:rPr lang="ru-RU" sz="1600" b="1" spc="-160" dirty="0" smtClean="0">
                <a:cs typeface="Calibri"/>
              </a:rPr>
              <a:t>ж</a:t>
            </a:r>
            <a:r>
              <a:rPr lang="ru-RU" sz="1600" b="1" spc="-75" dirty="0" smtClean="0">
                <a:cs typeface="Calibri"/>
              </a:rPr>
              <a:t>ене</a:t>
            </a:r>
            <a:r>
              <a:rPr lang="ru-RU" sz="1600" b="1" spc="-90" dirty="0" smtClean="0">
                <a:cs typeface="Calibri"/>
              </a:rPr>
              <a:t>р</a:t>
            </a:r>
            <a:r>
              <a:rPr lang="ru-RU" sz="1600" b="1" spc="-100" dirty="0" smtClean="0">
                <a:cs typeface="Calibri"/>
              </a:rPr>
              <a:t>ной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105" dirty="0" smtClean="0">
                <a:cs typeface="Calibri"/>
              </a:rPr>
              <a:t>и</a:t>
            </a:r>
            <a:r>
              <a:rPr lang="ru-RU" sz="1600" b="1" spc="-15" dirty="0" smtClean="0">
                <a:cs typeface="Calibri"/>
              </a:rPr>
              <a:t> </a:t>
            </a:r>
          </a:p>
          <a:p>
            <a:pPr algn="just"/>
            <a:r>
              <a:rPr lang="ru-RU" sz="1600" b="1" spc="-60" dirty="0" smtClean="0">
                <a:cs typeface="Calibri"/>
              </a:rPr>
              <a:t>транспо</a:t>
            </a:r>
            <a:r>
              <a:rPr lang="ru-RU" sz="1600" b="1" spc="-100" dirty="0" smtClean="0">
                <a:cs typeface="Calibri"/>
              </a:rPr>
              <a:t>р</a:t>
            </a:r>
            <a:r>
              <a:rPr lang="ru-RU" sz="1600" b="1" spc="-85" dirty="0" smtClean="0">
                <a:cs typeface="Calibri"/>
              </a:rPr>
              <a:t>тной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65" dirty="0" smtClean="0">
                <a:cs typeface="Calibri"/>
              </a:rPr>
              <a:t>инфраст</a:t>
            </a:r>
            <a:r>
              <a:rPr lang="ru-RU" sz="1600" b="1" spc="-95" dirty="0" smtClean="0">
                <a:cs typeface="Calibri"/>
              </a:rPr>
              <a:t>р</a:t>
            </a:r>
            <a:r>
              <a:rPr lang="ru-RU" sz="1600" b="1" spc="-60" dirty="0" smtClean="0">
                <a:cs typeface="Calibri"/>
              </a:rPr>
              <a:t>ук</a:t>
            </a:r>
            <a:r>
              <a:rPr lang="ru-RU" sz="1600" b="1" spc="-45" dirty="0" smtClean="0">
                <a:cs typeface="Calibri"/>
              </a:rPr>
              <a:t>т</a:t>
            </a:r>
            <a:r>
              <a:rPr lang="ru-RU" sz="1600" b="1" spc="-75" dirty="0" smtClean="0">
                <a:cs typeface="Calibri"/>
              </a:rPr>
              <a:t>ур</a:t>
            </a:r>
          </a:p>
          <a:p>
            <a:pPr algn="just"/>
            <a:r>
              <a:rPr lang="ru-RU" sz="1600" spc="-75" dirty="0" smtClean="0">
                <a:cs typeface="Times New Roman" pitchFamily="18" charset="0"/>
              </a:rPr>
              <a:t>Газоснабжение имеется.</a:t>
            </a:r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dirty="0" smtClean="0">
                <a:cs typeface="Times New Roman" pitchFamily="18" charset="0"/>
              </a:rPr>
              <a:t>Электроснабжение, водоснабжение имеется.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Теплоснабжение автономное.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Расстояние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до г. Вологда  80 км.</a:t>
            </a: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cs typeface="Times New Roman" pitchFamily="18" charset="0"/>
              </a:rPr>
              <a:t>Функциональное назначение: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Приспособление 3 нежилых помещений под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гостевой дом, хостел или гостиницу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2030" y="6635419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19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KEzXruUM2f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824585"/>
            <a:ext cx="2428536" cy="1728193"/>
          </a:xfrm>
          <a:prstGeom prst="rect">
            <a:avLst/>
          </a:prstGeom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43174" y="6600846"/>
            <a:ext cx="6228184" cy="431835"/>
            <a:chOff x="4138" y="1560"/>
            <a:chExt cx="10262" cy="681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Рисунок 17" descr="8CyT99X50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690" y="0"/>
            <a:ext cx="3348436" cy="230430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3132410" y="269498"/>
            <a:ext cx="2592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Times New Roman" pitchFamily="18" charset="0"/>
                <a:cs typeface="Arial" pitchFamily="34" charset="0"/>
              </a:rPr>
              <a:t>Иван Васильевич  Быков</a:t>
            </a:r>
            <a:endParaRPr lang="ru-RU" sz="1400" b="1" dirty="0" smtClean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Times New Roman" pitchFamily="18" charset="0"/>
                <a:cs typeface="Arial" pitchFamily="34" charset="0"/>
              </a:rPr>
              <a:t>Глава Усть-Кубинского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Times New Roman" pitchFamily="18" charset="0"/>
                <a:cs typeface="Arial" pitchFamily="34" charset="0"/>
              </a:rPr>
              <a:t>муниципального округа</a:t>
            </a:r>
            <a:endParaRPr lang="ru-RU" sz="1400" dirty="0"/>
          </a:p>
        </p:txBody>
      </p:sp>
      <p:pic>
        <p:nvPicPr>
          <p:cNvPr id="24" name="Рисунок 23" descr="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12330" cy="1809248"/>
          </a:xfrm>
          <a:prstGeom prst="rect">
            <a:avLst/>
          </a:prstGeom>
        </p:spPr>
      </p:pic>
      <p:pic>
        <p:nvPicPr>
          <p:cNvPr id="25" name="Рисунок 24" descr="00255_20160424_190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56234"/>
            <a:ext cx="2412330" cy="1608220"/>
          </a:xfrm>
          <a:prstGeom prst="rect">
            <a:avLst/>
          </a:prstGeom>
        </p:spPr>
      </p:pic>
      <p:pic>
        <p:nvPicPr>
          <p:cNvPr id="27" name="Рисунок 26" descr="Kep43vnUFr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40410"/>
            <a:ext cx="2412330" cy="151216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755131" y="2232298"/>
            <a:ext cx="5849887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ru-RU" sz="1600" b="1" dirty="0" smtClean="0"/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smtClean="0"/>
              <a:t> Дорогие друзья!</a:t>
            </a:r>
          </a:p>
          <a:p>
            <a:pPr algn="ctr">
              <a:lnSpc>
                <a:spcPct val="150000"/>
              </a:lnSpc>
              <a:buNone/>
            </a:pPr>
            <a:endParaRPr lang="ru-RU" sz="1600" b="1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2700362" y="3091954"/>
            <a:ext cx="60486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279400" algn="just">
              <a:lnSpc>
                <a:spcPct val="150000"/>
              </a:lnSpc>
              <a:defRPr/>
            </a:pPr>
            <a:r>
              <a:rPr lang="ru-RU" sz="1600" b="1" dirty="0" smtClean="0">
                <a:cs typeface="Times New Roman" pitchFamily="18" charset="0"/>
              </a:rPr>
              <a:t> Усть-Кубинский район во многом является уникальным.  Прекрасная экология, река Кубена и Кубенское озеро, близость и  доступность транспортного сообщения с городом Вологда, наличие ресурсов для развития многих видов туризма. В районе используется  природный газ, что является одним из наиболее благоприятных условий развития производства.	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cs typeface="Times New Roman" pitchFamily="18" charset="0"/>
              </a:rPr>
              <a:t>        Все это говорит о том, что мы готовы создавать наиболее благоприятные условия для реализации новых проектов и рады будем видеть Вас на Усть-Кубинской земле.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346462" y="6573903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</a:t>
              </a:r>
              <a:r>
                <a:rPr lang="ru-RU" sz="1000" dirty="0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-251966" y="114449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058689" y="2520330"/>
            <a:ext cx="1945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с.Бережное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396106" y="4320530"/>
            <a:ext cx="8352928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cs typeface="Times New Roman" pitchFamily="18" charset="0"/>
              </a:rPr>
              <a:t>Животноводство- </a:t>
            </a:r>
            <a:r>
              <a:rPr lang="ru-RU" sz="1300" b="1" dirty="0" smtClean="0">
                <a:cs typeface="Times New Roman" pitchFamily="18" charset="0"/>
              </a:rPr>
              <a:t>растениеводство</a:t>
            </a:r>
          </a:p>
          <a:p>
            <a:pPr algn="just"/>
            <a:endParaRPr lang="ru-RU" sz="1300" b="1" dirty="0">
              <a:cs typeface="Times New Roman" pitchFamily="18" charset="0"/>
            </a:endParaRPr>
          </a:p>
          <a:p>
            <a:pPr algn="just"/>
            <a:r>
              <a:rPr lang="ru-RU" sz="1300" dirty="0">
                <a:cs typeface="Times New Roman" pitchFamily="18" charset="0"/>
              </a:rPr>
              <a:t>Общая площадь (пашня, сенокосы, пастбища) - </a:t>
            </a:r>
            <a:r>
              <a:rPr lang="ru-RU" sz="1300" dirty="0" smtClean="0">
                <a:cs typeface="Times New Roman" pitchFamily="18" charset="0"/>
              </a:rPr>
              <a:t>798</a:t>
            </a:r>
            <a:r>
              <a:rPr lang="ru-RU" sz="1300" b="1" dirty="0" smtClean="0">
                <a:cs typeface="Times New Roman" pitchFamily="18" charset="0"/>
              </a:rPr>
              <a:t> </a:t>
            </a:r>
            <a:r>
              <a:rPr lang="ru-RU" sz="1300" dirty="0" smtClean="0">
                <a:cs typeface="Times New Roman" pitchFamily="18" charset="0"/>
              </a:rPr>
              <a:t>га,</a:t>
            </a:r>
          </a:p>
          <a:p>
            <a:pPr algn="just"/>
            <a:r>
              <a:rPr lang="ru-RU" sz="1300" dirty="0" smtClean="0">
                <a:cs typeface="Times New Roman" pitchFamily="18" charset="0"/>
              </a:rPr>
              <a:t>35:11:0000000:16</a:t>
            </a:r>
            <a:r>
              <a:rPr lang="ru-RU" sz="1300" dirty="0" smtClean="0">
                <a:cs typeface="Times New Roman" pitchFamily="18" charset="0"/>
              </a:rPr>
              <a:t> </a:t>
            </a:r>
            <a:endParaRPr lang="ru-RU" sz="1300" dirty="0" smtClean="0">
              <a:cs typeface="Times New Roman" pitchFamily="18" charset="0"/>
            </a:endParaRPr>
          </a:p>
          <a:p>
            <a:pPr algn="just"/>
            <a:r>
              <a:rPr lang="ru-RU" sz="1300" dirty="0" smtClean="0">
                <a:cs typeface="Times New Roman" pitchFamily="18" charset="0"/>
              </a:rPr>
              <a:t>Собственник </a:t>
            </a:r>
            <a:r>
              <a:rPr lang="ru-RU" sz="1300" dirty="0" smtClean="0"/>
              <a:t>Усть-Кубинский муниципальный </a:t>
            </a:r>
            <a:r>
              <a:rPr lang="ru-RU" sz="1300" dirty="0" smtClean="0"/>
              <a:t>округ</a:t>
            </a:r>
            <a:endParaRPr lang="ru-RU" sz="1300" dirty="0" smtClean="0">
              <a:cs typeface="Times New Roman" pitchFamily="18" charset="0"/>
            </a:endParaRPr>
          </a:p>
          <a:p>
            <a:pPr algn="just"/>
            <a:r>
              <a:rPr lang="ru-RU" sz="1300" dirty="0" smtClean="0">
                <a:cs typeface="Times New Roman" pitchFamily="18" charset="0"/>
              </a:rPr>
              <a:t>Категория </a:t>
            </a:r>
            <a:r>
              <a:rPr lang="ru-RU" sz="1300" dirty="0" smtClean="0">
                <a:cs typeface="Times New Roman" pitchFamily="18" charset="0"/>
              </a:rPr>
              <a:t>земель: земли </a:t>
            </a:r>
            <a:r>
              <a:rPr lang="ru-RU" sz="1300" dirty="0" err="1" smtClean="0">
                <a:cs typeface="Times New Roman" pitchFamily="18" charset="0"/>
              </a:rPr>
              <a:t>сельхозназначения</a:t>
            </a:r>
            <a:r>
              <a:rPr lang="ru-RU" sz="13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ru-RU" sz="1300" dirty="0" smtClean="0">
                <a:cs typeface="Times New Roman" pitchFamily="18" charset="0"/>
              </a:rPr>
              <a:t>Предоставление </a:t>
            </a:r>
            <a:r>
              <a:rPr lang="ru-RU" sz="1300" dirty="0" smtClean="0">
                <a:cs typeface="Times New Roman" pitchFamily="18" charset="0"/>
              </a:rPr>
              <a:t>на условиях : аренда, собственность</a:t>
            </a:r>
            <a:r>
              <a:rPr lang="ru-RU" sz="1300" dirty="0" smtClean="0">
                <a:cs typeface="Times New Roman" pitchFamily="18" charset="0"/>
              </a:rPr>
              <a:t>.</a:t>
            </a:r>
            <a:endParaRPr lang="ru-RU" sz="1300" dirty="0">
              <a:cs typeface="Times New Roman" pitchFamily="18" charset="0"/>
            </a:endParaRPr>
          </a:p>
          <a:p>
            <a:pPr algn="just"/>
            <a:r>
              <a:rPr lang="ru-RU" sz="1300" dirty="0" smtClean="0">
                <a:cs typeface="Times New Roman" pitchFamily="18" charset="0"/>
              </a:rPr>
              <a:t>Местоположение</a:t>
            </a:r>
            <a:r>
              <a:rPr lang="ru-RU" sz="1300" dirty="0">
                <a:cs typeface="Times New Roman" pitchFamily="18" charset="0"/>
              </a:rPr>
              <a:t>: 40 км до с</a:t>
            </a:r>
            <a:r>
              <a:rPr lang="ru-RU" sz="1300" dirty="0" smtClean="0">
                <a:cs typeface="Times New Roman" pitchFamily="18" charset="0"/>
              </a:rPr>
              <a:t>. Устье</a:t>
            </a:r>
            <a:r>
              <a:rPr lang="ru-RU" sz="1300" dirty="0">
                <a:cs typeface="Times New Roman" pitchFamily="18" charset="0"/>
              </a:rPr>
              <a:t>, 80 км до ж.д</a:t>
            </a:r>
            <a:r>
              <a:rPr lang="ru-RU" sz="1300" dirty="0" smtClean="0">
                <a:cs typeface="Times New Roman" pitchFamily="18" charset="0"/>
              </a:rPr>
              <a:t>. станции </a:t>
            </a:r>
            <a:r>
              <a:rPr lang="ru-RU" sz="1300" dirty="0">
                <a:cs typeface="Times New Roman" pitchFamily="18" charset="0"/>
              </a:rPr>
              <a:t>Сухона, 120 км до г</a:t>
            </a:r>
            <a:r>
              <a:rPr lang="ru-RU" sz="1300" dirty="0" smtClean="0">
                <a:cs typeface="Times New Roman" pitchFamily="18" charset="0"/>
              </a:rPr>
              <a:t>. Вологды</a:t>
            </a:r>
            <a:r>
              <a:rPr lang="ru-RU" sz="1300" dirty="0">
                <a:cs typeface="Times New Roman" pitchFamily="18" charset="0"/>
              </a:rPr>
              <a:t>. Автобусное сообщение, дороги с асфальтовым покрытием</a:t>
            </a:r>
            <a:r>
              <a:rPr lang="ru-RU" sz="13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ru-RU" sz="1300" dirty="0" smtClean="0">
                <a:cs typeface="Times New Roman" pitchFamily="18" charset="0"/>
              </a:rPr>
              <a:t>По </a:t>
            </a:r>
            <a:r>
              <a:rPr lang="ru-RU" sz="1300" dirty="0">
                <a:cs typeface="Times New Roman" pitchFamily="18" charset="0"/>
              </a:rPr>
              <a:t>типу почв поля пригодны для молочного животноводства и полеводства, ведущими культурами могут быть озимая рожь, овес, ячмень, многолетние травы</a:t>
            </a:r>
            <a:r>
              <a:rPr lang="ru-RU" sz="1300" dirty="0" smtClean="0">
                <a:cs typeface="Times New Roman" pitchFamily="18" charset="0"/>
              </a:rPr>
              <a:t>.</a:t>
            </a:r>
            <a:endParaRPr lang="ru-RU" sz="1300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93296" y="6646052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20</a:t>
            </a:r>
            <a:endParaRPr lang="ru-RU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298" y="648122"/>
            <a:ext cx="5472608" cy="345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0" y="171426"/>
            <a:ext cx="641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43062"/>
            <a:ext cx="4357717" cy="328614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500562" y="1242996"/>
            <a:ext cx="4357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kern="0" dirty="0" smtClean="0">
                <a:cs typeface="Times New Roman" pitchFamily="18" charset="0"/>
              </a:rPr>
              <a:t>Земельный участок с кадастровым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№ 35:11:0302040:127, площадью 19,3 га. 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Категория земель: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Вид разрешенного использования: для строительства объекта «Тепличное хозяйство».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Собственник:  ООО "</a:t>
            </a:r>
            <a:r>
              <a:rPr lang="ru-RU" sz="1400" kern="0" dirty="0" err="1" smtClean="0">
                <a:cs typeface="Times New Roman" pitchFamily="18" charset="0"/>
              </a:rPr>
              <a:t>ВудКом</a:t>
            </a:r>
            <a:r>
              <a:rPr lang="ru-RU" sz="1400" kern="0" dirty="0" smtClean="0">
                <a:cs typeface="Times New Roman" pitchFamily="18" charset="0"/>
              </a:rPr>
              <a:t>", ОГРН: 1201100002510.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Предоставление на условиях : аренда, собственность.</a:t>
            </a:r>
            <a:endParaRPr lang="ru-RU" sz="1400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4500562" y="3957640"/>
            <a:ext cx="43577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Times New Roman" pitchFamily="18" charset="0"/>
              </a:rPr>
              <a:t>Местоположение: в границах с. Устье, Усть-Кубинского района Вологодской области.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Расстояние до г. Вологда  80 км.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Автобусное сообщение, дороги с асфальтовым покрытием.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Имеется возможность подключения к электроснабжению, водоснабжению и газоснабжению.</a:t>
            </a:r>
          </a:p>
          <a:p>
            <a:pPr algn="just"/>
            <a:endParaRPr lang="ru-RU" sz="1400" dirty="0" smtClean="0"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93296" y="6656724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21</a:t>
            </a:r>
            <a:endParaRPr lang="ru-RU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71426"/>
            <a:ext cx="641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28748"/>
            <a:ext cx="3929089" cy="335758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6248" y="742930"/>
            <a:ext cx="4572033" cy="458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Земельный участок с кадастровым № 35:11:0302040:548. 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Площадь участка –  2,2 га.</a:t>
            </a:r>
          </a:p>
          <a:p>
            <a:pPr algn="just"/>
            <a:r>
              <a:rPr lang="ru-RU" sz="1400" kern="0" dirty="0" smtClean="0">
                <a:cs typeface="Times New Roman" pitchFamily="18" charset="0"/>
              </a:rPr>
              <a:t>Категория земель:  </a:t>
            </a:r>
            <a:r>
              <a:rPr lang="ru-RU" sz="1400" dirty="0" smtClean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pPr algn="just"/>
            <a:r>
              <a:rPr lang="ru-RU" sz="1400" dirty="0" smtClean="0"/>
              <a:t>Вид разрешенного использования: Зона предприятий и коммунально-складских объектов.</a:t>
            </a:r>
          </a:p>
          <a:p>
            <a:pPr algn="just"/>
            <a:r>
              <a:rPr lang="ru-RU" sz="1400" dirty="0" smtClean="0"/>
              <a:t>Допустимый класс опасности для размещения объектов - </a:t>
            </a:r>
            <a:r>
              <a:rPr lang="en-US" sz="1400" dirty="0" smtClean="0"/>
              <a:t>III </a:t>
            </a:r>
            <a:r>
              <a:rPr lang="ru-RU" sz="1400" dirty="0" smtClean="0"/>
              <a:t> класс.</a:t>
            </a:r>
          </a:p>
          <a:p>
            <a:pPr algn="just"/>
            <a:r>
              <a:rPr lang="ru-RU" sz="1400" dirty="0" smtClean="0"/>
              <a:t>Имеется возможность подключения к электроснабжению и газоснабжению. Возможно устройство автономного водоснабжения и теплоснабжения от газа.</a:t>
            </a:r>
          </a:p>
          <a:p>
            <a:pPr algn="just"/>
            <a:r>
              <a:rPr lang="ru-RU" sz="1400" dirty="0" smtClean="0"/>
              <a:t>Местоположение: д. Филисово, Усть-Кубинский район, Вологодская область</a:t>
            </a:r>
          </a:p>
          <a:p>
            <a:pPr algn="just"/>
            <a:r>
              <a:rPr lang="ru-RU" sz="1400" dirty="0" smtClean="0"/>
              <a:t>Собственник: Усть-Кубинский муниципальный округ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Предоставление на условиях : аренда, собственность.</a:t>
            </a:r>
            <a:endParaRPr lang="ru-RU" sz="1400" dirty="0" smtClean="0"/>
          </a:p>
          <a:p>
            <a:pPr algn="just"/>
            <a:r>
              <a:rPr lang="ru-RU" sz="1400" dirty="0" smtClean="0">
                <a:cs typeface="Times New Roman" pitchFamily="18" charset="0"/>
              </a:rPr>
              <a:t>Расстояние до г. Вологда  80 км.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Автобусное сообщение, дороги с асфальтовым покрытием.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44" y="5256634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Земельный участок полностью расположен в границах зоны с реестровым номером 35:11-6.290 от 27.06.2022, ограничение использования земельного участка в пределах зоны: Третий пояс зоны санитарной охраны поверхностного водозабора из р. Кубена для питьевого и хозяйственно-бытового водоснабжения с. Устье Усть-Кубинского района Вологодской области, тип: Зона санитарной охраны источников водоснабжения и водопроводов питьевого назначения, дата решения: 24.12.2021, номер решения: 334, наименование ОГВ/ОМСУ: Департамент природных ресурсов и охраны окружающей среды Вологодской области.</a:t>
            </a:r>
            <a:endParaRPr lang="ru-RU" sz="1400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628354" y="6624786"/>
            <a:ext cx="6228184" cy="431835"/>
            <a:chOff x="4138" y="1560"/>
            <a:chExt cx="10262" cy="681"/>
          </a:xfrm>
        </p:grpSpPr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8293296" y="6656724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22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71426"/>
            <a:ext cx="641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186"/>
            <a:ext cx="3857652" cy="28813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00496" y="1028682"/>
            <a:ext cx="48577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Земельный участок в кадастровым № 35:11:0201020:406.</a:t>
            </a:r>
          </a:p>
          <a:p>
            <a:r>
              <a:rPr lang="ru-RU" sz="1400" dirty="0" smtClean="0"/>
              <a:t>Площадь участка – 1,2 га.</a:t>
            </a:r>
          </a:p>
          <a:p>
            <a:pPr algn="just"/>
            <a:r>
              <a:rPr lang="ru-RU" sz="1400" dirty="0" smtClean="0"/>
              <a:t>Категория земель: 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r>
              <a:rPr lang="ru-RU" sz="1400" dirty="0" smtClean="0"/>
              <a:t>Вид разрешенного использования:  Промышленность, склад.</a:t>
            </a:r>
          </a:p>
          <a:p>
            <a:pPr algn="just"/>
            <a:r>
              <a:rPr lang="ru-RU" sz="1400" dirty="0" smtClean="0"/>
              <a:t>Допустимый класс опасности для размещения объектов – </a:t>
            </a:r>
            <a:r>
              <a:rPr lang="en-US" sz="1400" dirty="0" smtClean="0"/>
              <a:t>IV-V </a:t>
            </a:r>
            <a:r>
              <a:rPr lang="ru-RU" sz="1400" dirty="0" smtClean="0"/>
              <a:t> класс.</a:t>
            </a:r>
          </a:p>
          <a:p>
            <a:pPr algn="just"/>
            <a:r>
              <a:rPr lang="ru-RU" sz="1400" dirty="0" smtClean="0"/>
              <a:t>Имеется возможность подключения к электроснабжению. Возможно устройство автономного водоснабжения и теплоснабжения.</a:t>
            </a:r>
          </a:p>
          <a:p>
            <a:pPr algn="just"/>
            <a:r>
              <a:rPr lang="ru-RU" sz="1400" dirty="0" smtClean="0"/>
              <a:t>Местоположение: д. Острецово, Усть-Кубинский район, Вологодская область.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65 км до с. Устье, 95 км до ж.д.станции Сухона, 135 км до г. Вологды. Автобусное сообщение, дороги с асфальтовым покрытием.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Прочие характеристики: близлежащий населенный пункт д. Марковская.</a:t>
            </a:r>
          </a:p>
          <a:p>
            <a:pPr algn="just"/>
            <a:r>
              <a:rPr lang="ru-RU" sz="1400" dirty="0" smtClean="0"/>
              <a:t>Собственник: Усть-Кубинский муниципальный округ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Предоставление на условиях : аренда, собственность.</a:t>
            </a:r>
            <a:endParaRPr lang="ru-RU" sz="140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628354" y="6336754"/>
            <a:ext cx="6228184" cy="431835"/>
            <a:chOff x="4138" y="1560"/>
            <a:chExt cx="10262" cy="681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293296" y="6368692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23</a:t>
            </a:r>
            <a:endParaRPr lang="ru-RU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71426"/>
            <a:ext cx="641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ПОРТФЕЛЬ ИНВЕСТИЦИОННЫХ ПЛОЩАДОК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1028682"/>
            <a:ext cx="4857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Земельные участки с кадастровыми № 35:11:0207030:107</a:t>
            </a:r>
          </a:p>
          <a:p>
            <a:r>
              <a:rPr lang="ru-RU" sz="1400" dirty="0" smtClean="0"/>
              <a:t>35:11:0207030:144; 35:11:0207030:147; 35:11:0207030:145;</a:t>
            </a:r>
          </a:p>
          <a:p>
            <a:r>
              <a:rPr lang="ru-RU" sz="1400" dirty="0" smtClean="0"/>
              <a:t>35:11:0207030:157; 35:11:0207030:160; 35:11:0207030:156;</a:t>
            </a:r>
          </a:p>
          <a:p>
            <a:r>
              <a:rPr lang="ru-RU" sz="1400" dirty="0" smtClean="0"/>
              <a:t>35:11:0207030:153; 35:11:0207030:161; 35:11:0207030:162;</a:t>
            </a:r>
          </a:p>
          <a:p>
            <a:r>
              <a:rPr lang="ru-RU" sz="1400" dirty="0" smtClean="0"/>
              <a:t>35:11:0207030:163; 35:11:0207030:164.</a:t>
            </a:r>
          </a:p>
          <a:p>
            <a:r>
              <a:rPr lang="ru-RU" sz="1400" dirty="0" smtClean="0"/>
              <a:t>Площадь участков – 33 га.</a:t>
            </a:r>
          </a:p>
          <a:p>
            <a:pPr algn="just"/>
            <a:r>
              <a:rPr lang="ru-RU" sz="1400" dirty="0" smtClean="0"/>
              <a:t>Категория земель:  Земли населенных пунктов.</a:t>
            </a:r>
          </a:p>
          <a:p>
            <a:r>
              <a:rPr lang="ru-RU" sz="1400" dirty="0" smtClean="0"/>
              <a:t>Вид разрешенного использования:  ИЖС, садоводство, ЛПХ.</a:t>
            </a:r>
          </a:p>
          <a:p>
            <a:pPr algn="just"/>
            <a:r>
              <a:rPr lang="ru-RU" sz="1400" dirty="0" smtClean="0"/>
              <a:t>Допустимый класс опасности для размещения объектов – </a:t>
            </a:r>
            <a:r>
              <a:rPr lang="en-US" sz="1400" dirty="0" smtClean="0"/>
              <a:t>IV-V </a:t>
            </a:r>
            <a:r>
              <a:rPr lang="ru-RU" sz="1400" dirty="0" smtClean="0"/>
              <a:t> класс.</a:t>
            </a:r>
          </a:p>
          <a:p>
            <a:r>
              <a:rPr lang="ru-RU" sz="1400" dirty="0" smtClean="0"/>
              <a:t>Земельные участки расположены в 21 км от п.Устье, в границах населенного пункта село Старое, с непосредственным выходом к реке </a:t>
            </a:r>
            <a:r>
              <a:rPr lang="ru-RU" sz="1400" dirty="0" err="1" smtClean="0"/>
              <a:t>Кубена</a:t>
            </a:r>
            <a:r>
              <a:rPr lang="ru-RU" sz="1400" dirty="0" smtClean="0"/>
              <a:t> (возможно</a:t>
            </a:r>
          </a:p>
          <a:p>
            <a:r>
              <a:rPr lang="ru-RU" sz="1400" dirty="0" smtClean="0"/>
              <a:t>благоустройство собственного пляжа или пирса), на высоком берегу в окружении лесных земель. Трансформаторная подстанция в пятидесяти метрах от земельных участков. Вариант водоснабжения: колодец. Вариант </a:t>
            </a:r>
          </a:p>
          <a:p>
            <a:r>
              <a:rPr lang="ru-RU" sz="1400" dirty="0" smtClean="0"/>
              <a:t>канализации: септик.</a:t>
            </a:r>
          </a:p>
          <a:p>
            <a:pPr algn="just"/>
            <a:r>
              <a:rPr lang="ru-RU" sz="1400" dirty="0" smtClean="0"/>
              <a:t>Местоположение: с. Старое, Усть-Кубинский район, Вологодская область.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55 км до с. Устье, 85 км до ж.д.станции Сухона, 125 км до г. Вологды. Автобусное сообщение, дороги с асфальтовым покрытием.</a:t>
            </a:r>
          </a:p>
          <a:p>
            <a:pPr algn="just"/>
            <a:r>
              <a:rPr lang="ru-RU" sz="1400" dirty="0" smtClean="0"/>
              <a:t>Собственник: Частное лицо.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28354" y="6336754"/>
            <a:ext cx="6228184" cy="431835"/>
            <a:chOff x="4138" y="1560"/>
            <a:chExt cx="10262" cy="681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293296" y="6368692"/>
            <a:ext cx="54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24</a:t>
            </a:r>
            <a:endParaRPr lang="ru-RU" sz="2000" dirty="0"/>
          </a:p>
        </p:txBody>
      </p:sp>
      <p:pic>
        <p:nvPicPr>
          <p:cNvPr id="17410" name="Picture 2" descr="C:\Users\MTO03\Desktop\Инвестиции\инвест деятельность\Старое\10821eee-3bd3-43b9-a947-7259026717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14" y="792138"/>
            <a:ext cx="3185633" cy="2093416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107" y="3600450"/>
            <a:ext cx="3455062" cy="175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928926" y="99988"/>
            <a:ext cx="5623483" cy="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ХАРАКТЕРИСТИКА УСТЬ-КУБИНСКОГО РАЙОНА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7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725"/>
          <a:stretch>
            <a:fillRect/>
          </a:stretch>
        </p:blipFill>
        <p:spPr bwMode="auto">
          <a:xfrm>
            <a:off x="1785918" y="671492"/>
            <a:ext cx="4357718" cy="23642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57224" y="2886070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Удаленность административного центра округа села Устье от крупных городов России и области: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857224" y="3814764"/>
            <a:ext cx="192810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Вологда – 80 км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7224" y="4029078"/>
            <a:ext cx="1949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Москва - 530 км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786" y="4314830"/>
            <a:ext cx="27146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Санкт-Петербург - 730 км  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ight Triangle 30">
            <a:extLst>
              <a:ext uri="{FF2B5EF4-FFF2-40B4-BE49-F238E27FC236}">
                <a16:creationId xmlns:a16="http://schemas.microsoft.com/office/drawing/2014/main" xmlns="" id="{F0BE880E-A1B2-441A-B69E-48CC871BCB90}"/>
              </a:ext>
            </a:extLst>
          </p:cNvPr>
          <p:cNvSpPr/>
          <p:nvPr/>
        </p:nvSpPr>
        <p:spPr>
          <a:xfrm rot="5400000">
            <a:off x="-784368" y="784368"/>
            <a:ext cx="4320532" cy="2751797"/>
          </a:xfrm>
          <a:prstGeom prst="rt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3" name="object 48"/>
          <p:cNvSpPr/>
          <p:nvPr/>
        </p:nvSpPr>
        <p:spPr>
          <a:xfrm flipH="1">
            <a:off x="0" y="4814896"/>
            <a:ext cx="168499" cy="137784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8"/>
          <p:cNvSpPr/>
          <p:nvPr/>
        </p:nvSpPr>
        <p:spPr>
          <a:xfrm rot="5400000">
            <a:off x="2006098" y="3023081"/>
            <a:ext cx="274021" cy="385765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w="190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214282" y="5600714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7334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человек – население округа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4282" y="4886334"/>
            <a:ext cx="43577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261 тыс. га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площадь территории                </a:t>
            </a:r>
          </a:p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                              округа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108074" y="6624999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026" name="Object 2" descr="Газетная бумага"/>
          <p:cNvGraphicFramePr>
            <a:graphicFrameLocks noChangeAspect="1"/>
          </p:cNvGraphicFramePr>
          <p:nvPr/>
        </p:nvGraphicFramePr>
        <p:xfrm>
          <a:off x="6286512" y="600054"/>
          <a:ext cx="2428892" cy="3238523"/>
        </p:xfrm>
        <a:graphic>
          <a:graphicData uri="http://schemas.openxmlformats.org/presentationml/2006/ole">
            <p:oleObj spid="_x0000_s1026" name="Точечный рисунок BMP" r:id="rId6" imgW="14780760" imgH="9553957" progId="PBrush">
              <p:embed/>
            </p:oleObj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29056" t="15851" b="4630"/>
          <a:stretch>
            <a:fillRect/>
          </a:stretch>
        </p:blipFill>
        <p:spPr bwMode="auto">
          <a:xfrm>
            <a:off x="5643570" y="4082316"/>
            <a:ext cx="3065794" cy="230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828605" y="6624786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60069" y="200564"/>
            <a:ext cx="4662238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+mj-lt"/>
                <a:cs typeface="Arial" pitchFamily="34" charset="0"/>
              </a:rPr>
              <a:t>ЭКОНОМИКА. НАПРАВЛЕНИЯ РАЗВИТИЯ</a:t>
            </a:r>
            <a:endParaRPr lang="ru-RU" b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4578" y="576114"/>
            <a:ext cx="47488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СЕЛЬСКОЕ ХОЗЯЙСТВО </a:t>
            </a:r>
          </a:p>
          <a:p>
            <a:r>
              <a:rPr lang="ru-RU" sz="1600" b="1" dirty="0" smtClean="0">
                <a:latin typeface="+mj-lt"/>
                <a:cs typeface="Times New Roman" pitchFamily="18" charset="0"/>
              </a:rPr>
              <a:t>ключевая отрасль Усть-Кубинского округа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44578" y="3528442"/>
            <a:ext cx="43565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ПРОМЫШЛЕННОСТЬ </a:t>
            </a:r>
          </a:p>
          <a:p>
            <a:pPr algn="just"/>
            <a:r>
              <a:rPr lang="ru-RU" sz="1600" b="1" dirty="0" smtClean="0">
                <a:latin typeface="+mj-lt"/>
                <a:cs typeface="Times New Roman" pitchFamily="18" charset="0"/>
              </a:rPr>
              <a:t>Основные направления: пищевая и</a:t>
            </a:r>
          </a:p>
          <a:p>
            <a:pPr algn="just"/>
            <a:r>
              <a:rPr lang="ru-RU" sz="1600" b="1" dirty="0" smtClean="0">
                <a:latin typeface="+mj-lt"/>
                <a:cs typeface="Times New Roman" pitchFamily="18" charset="0"/>
              </a:rPr>
              <a:t>деревоперерабатывающая</a:t>
            </a:r>
          </a:p>
          <a:p>
            <a:pPr algn="just">
              <a:buFontTx/>
              <a:buChar char="-"/>
            </a:pPr>
            <a:endParaRPr lang="ru-RU" sz="1800" b="1" dirty="0" smtClean="0">
              <a:latin typeface="+mj-lt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800" b="1" dirty="0" smtClean="0">
              <a:latin typeface="+mj-lt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644578" y="3600450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80082" y="352844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644578" y="576114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00562" y="1152178"/>
            <a:ext cx="4500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Цель: привлечение инвесторов для реализации инвестиционных проектов в отрасли сельского хозяйства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64658" y="1656234"/>
            <a:ext cx="2880320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643438" y="4392538"/>
            <a:ext cx="424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Цель: увеличение объемов инвестиций, </a:t>
            </a:r>
          </a:p>
          <a:p>
            <a:pPr algn="ctr"/>
            <a:r>
              <a:rPr lang="ru-RU" sz="1400" dirty="0" smtClean="0"/>
              <a:t>создание новых рабочих мест</a:t>
            </a:r>
            <a:endParaRPr lang="ru-RU" sz="1400" dirty="0"/>
          </a:p>
        </p:txBody>
      </p:sp>
      <p:pic>
        <p:nvPicPr>
          <p:cNvPr id="19" name="Рисунок 18" descr="P223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594" y="5040610"/>
            <a:ext cx="2135340" cy="15977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Рисунок 19" descr="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842" y="5040610"/>
            <a:ext cx="1800200" cy="158417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6066" y="3528442"/>
            <a:ext cx="43204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ТУРИЗМ</a:t>
            </a:r>
          </a:p>
          <a:p>
            <a:pPr algn="just"/>
            <a:r>
              <a:rPr lang="ru-RU" sz="1600" b="1" dirty="0" smtClean="0">
                <a:latin typeface="+mj-lt"/>
                <a:cs typeface="Times New Roman" pitchFamily="18" charset="0"/>
              </a:rPr>
              <a:t>Развитие внутреннего туризма – основное направление  развития округа</a:t>
            </a:r>
          </a:p>
          <a:p>
            <a:pPr algn="just">
              <a:buFontTx/>
              <a:buChar char="-"/>
            </a:pPr>
            <a:endParaRPr lang="ru-RU" sz="1800" b="1" dirty="0" smtClean="0">
              <a:latin typeface="+mj-lt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800" b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314830"/>
            <a:ext cx="47606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Цель: развитие событийного туризма, формирование </a:t>
            </a:r>
          </a:p>
          <a:p>
            <a:pPr algn="ctr"/>
            <a:r>
              <a:rPr lang="ru-RU" sz="1400" dirty="0" smtClean="0"/>
              <a:t>новых  туров выходного дня, реализация инвестиционного </a:t>
            </a:r>
          </a:p>
          <a:p>
            <a:pPr algn="ctr"/>
            <a:r>
              <a:rPr lang="ru-RU" sz="1400" dirty="0" smtClean="0"/>
              <a:t>проекта  «Создание туристско-рекреационного </a:t>
            </a:r>
          </a:p>
          <a:p>
            <a:pPr algn="ctr"/>
            <a:r>
              <a:rPr lang="ru-RU" sz="1400" dirty="0" smtClean="0"/>
              <a:t>кластера «Русские берега»</a:t>
            </a:r>
            <a:endParaRPr lang="ru-RU" sz="1400" dirty="0"/>
          </a:p>
        </p:txBody>
      </p:sp>
      <p:pic>
        <p:nvPicPr>
          <p:cNvPr id="31" name="Рисунок 30" descr="iJ7LHvmbii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677" y="5184626"/>
            <a:ext cx="2120637" cy="1408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 descr="площадка у дд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2330" y="5184626"/>
            <a:ext cx="2088232" cy="1440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Рисунок 33" descr="vEyQPQpUMs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4098" y="750282"/>
            <a:ext cx="4159449" cy="26341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180082" y="720130"/>
            <a:ext cx="449897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i="1" dirty="0" smtClean="0">
              <a:solidFill>
                <a:schemeClr val="bg1"/>
              </a:solidFill>
            </a:endParaRPr>
          </a:p>
          <a:p>
            <a:pPr algn="ctr"/>
            <a:endParaRPr lang="ru-RU" sz="2400" i="1" dirty="0" smtClean="0">
              <a:solidFill>
                <a:schemeClr val="bg1"/>
              </a:solidFill>
            </a:endParaRPr>
          </a:p>
          <a:p>
            <a:pPr algn="ctr"/>
            <a:endParaRPr lang="ru-RU" sz="2400" i="1" dirty="0" smtClean="0">
              <a:solidFill>
                <a:schemeClr val="bg1"/>
              </a:solidFill>
            </a:endParaRPr>
          </a:p>
          <a:p>
            <a:pPr algn="ctr"/>
            <a:endParaRPr lang="ru-RU" sz="2000" b="1" i="1" dirty="0" smtClean="0">
              <a:solidFill>
                <a:schemeClr val="bg1"/>
              </a:solidFill>
            </a:endParaRPr>
          </a:p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Промышленность, сельское хозяйство,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туризм - являются основными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направлениями развития округа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180082" y="6696794"/>
            <a:ext cx="6228184" cy="431835"/>
            <a:chOff x="4138" y="1560"/>
            <a:chExt cx="10262" cy="681"/>
          </a:xfrm>
        </p:grpSpPr>
        <p:sp>
          <p:nvSpPr>
            <p:cNvPr id="38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5911246" y="6677951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UmCGt1G63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016" y="2808362"/>
            <a:ext cx="2916386" cy="1944257"/>
          </a:xfrm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0081" y="-614678"/>
            <a:ext cx="8606761" cy="25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3386" tIns="56693" rIns="113386" bIns="56693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B0F0"/>
              </a:solidFill>
              <a:latin typeface="+mj-lt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В  округе развиваются традиционные сельскохозяйственные направления агропромышленного комплекса: животноводство, растениеводство (выращивание зерновых культур, картофеля, заготовка кормов)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88689" y="144066"/>
            <a:ext cx="4083881" cy="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+mj-lt"/>
                <a:cs typeface="Arial" pitchFamily="34" charset="0"/>
              </a:rPr>
              <a:t>СЕЛЬСКОЕ ХОЗЯЙСТВО</a:t>
            </a:r>
          </a:p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+mj-lt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715008" y="2028814"/>
          <a:ext cx="3106034" cy="229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2090" y="1584226"/>
            <a:ext cx="4412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+mj-lt"/>
              </a:rPr>
              <a:t>Основные предприятия:</a:t>
            </a:r>
          </a:p>
          <a:p>
            <a:pPr>
              <a:buFont typeface="Arial" pitchFamily="34" charset="0"/>
              <a:buChar char="•"/>
            </a:pPr>
            <a:r>
              <a:rPr lang="ru-RU" sz="1500" b="1" dirty="0" smtClean="0">
                <a:latin typeface="+mj-lt"/>
              </a:rPr>
              <a:t> ООО «ЗАРЯ»</a:t>
            </a:r>
          </a:p>
          <a:p>
            <a:pPr>
              <a:buFont typeface="Arial" pitchFamily="34" charset="0"/>
              <a:buChar char="•"/>
            </a:pPr>
            <a:r>
              <a:rPr lang="ru-RU" sz="1500" b="1" dirty="0" smtClean="0">
                <a:latin typeface="+mj-lt"/>
                <a:cs typeface="Times New Roman" pitchFamily="18" charset="0"/>
              </a:rPr>
              <a:t> отделение «Устье» АО «Вологодский картофель»</a:t>
            </a:r>
          </a:p>
          <a:p>
            <a:pPr>
              <a:buFont typeface="Arial" pitchFamily="34" charset="0"/>
              <a:buChar char="•"/>
            </a:pPr>
            <a:r>
              <a:rPr lang="ru-RU" sz="1500" b="1" dirty="0" smtClean="0">
                <a:latin typeface="+mj-lt"/>
                <a:cs typeface="Times New Roman" pitchFamily="18" charset="0"/>
              </a:rPr>
              <a:t> СПКСК «Взаимный кредит»</a:t>
            </a:r>
          </a:p>
          <a:p>
            <a:pPr>
              <a:buFont typeface="Arial" pitchFamily="34" charset="0"/>
              <a:buChar char="•"/>
            </a:pPr>
            <a:r>
              <a:rPr lang="ru-RU" sz="1500" b="1" dirty="0" smtClean="0">
                <a:latin typeface="+mj-lt"/>
                <a:cs typeface="Times New Roman" pitchFamily="18" charset="0"/>
              </a:rPr>
              <a:t> СППК «Возрождение»</a:t>
            </a:r>
            <a:endParaRPr lang="ru-RU" sz="15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ru-RU" sz="1500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92650" y="1584226"/>
            <a:ext cx="37084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Валовое производство молока, т</a:t>
            </a:r>
            <a:endParaRPr lang="ru-RU" sz="15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2810" y="4176514"/>
            <a:ext cx="17180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Удой на корову, кг</a:t>
            </a:r>
            <a:endParaRPr lang="ru-RU" sz="1500" dirty="0">
              <a:solidFill>
                <a:srgbClr val="7030A0"/>
              </a:solidFill>
              <a:latin typeface="+mj-lt"/>
            </a:endParaRPr>
          </a:p>
        </p:txBody>
      </p:sp>
      <p:graphicFrame>
        <p:nvGraphicFramePr>
          <p:cNvPr id="12" name="Содержимое 3"/>
          <p:cNvGraphicFramePr>
            <a:graphicFrameLocks/>
          </p:cNvGraphicFramePr>
          <p:nvPr/>
        </p:nvGraphicFramePr>
        <p:xfrm>
          <a:off x="6156746" y="4608562"/>
          <a:ext cx="2736304" cy="210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 descr="ZCH_u9G-y2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074" y="4824586"/>
            <a:ext cx="2907137" cy="1646620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/>
        </p:nvGraphicFramePr>
        <p:xfrm>
          <a:off x="2786050" y="3600450"/>
          <a:ext cx="3802744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786919" y="2520330"/>
            <a:ext cx="1865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3013 га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общая посевная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площадь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36066" y="6624999"/>
            <a:ext cx="6228184" cy="431835"/>
            <a:chOff x="4138" y="1560"/>
            <a:chExt cx="10262" cy="681"/>
          </a:xfrm>
        </p:grpSpPr>
        <p:sp>
          <p:nvSpPr>
            <p:cNvPr id="23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object 34"/>
          <p:cNvSpPr/>
          <p:nvPr/>
        </p:nvSpPr>
        <p:spPr>
          <a:xfrm>
            <a:off x="7452890" y="1944266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4"/>
          <p:cNvSpPr/>
          <p:nvPr/>
        </p:nvSpPr>
        <p:spPr>
          <a:xfrm>
            <a:off x="7452890" y="4536554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5767230" y="6624786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20181212_095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578" y="3672458"/>
            <a:ext cx="3968439" cy="2232248"/>
          </a:xfrm>
          <a:prstGeom prst="rect">
            <a:avLst/>
          </a:prstGeom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0082" y="-522345"/>
            <a:ext cx="8568952" cy="23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3386" tIns="56693" rIns="113386" bIns="56693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B0F0"/>
              </a:solidFill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Современным, динамично развивающимся сельхозпредприятием ООО «ЗАРЯ»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реализованы следующие проекты: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88689" y="144066"/>
            <a:ext cx="4083881" cy="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+mj-lt"/>
                <a:cs typeface="Arial" pitchFamily="34" charset="0"/>
              </a:rPr>
              <a:t>ИНВЕСТИЦИОННЫЕ ПРОЕКТЫ</a:t>
            </a:r>
          </a:p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+mj-lt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0562" y="1440210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dirty="0" smtClean="0"/>
              <a:t> в 2019 году проведена реконструкция животноводческой фермы 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60474" y="1440210"/>
            <a:ext cx="3880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/>
              <a:t> в 2018 году предприятие реализовало инвестпроект «</a:t>
            </a:r>
            <a:r>
              <a:rPr lang="ru-RU" sz="1600" dirty="0" smtClean="0">
                <a:ea typeface="Verdana" pitchFamily="34" charset="0"/>
                <a:cs typeface="Verdana" pitchFamily="34" charset="0"/>
              </a:rPr>
              <a:t>Строительство родильного отделения  на 100 голов коров  и 80 голов молодняка от 0 до 2 месяцев в ЖВК «Никольское»</a:t>
            </a:r>
            <a:endParaRPr lang="ru-RU" sz="1600" dirty="0"/>
          </a:p>
        </p:txBody>
      </p: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142844" y="6600846"/>
            <a:ext cx="6228184" cy="431835"/>
            <a:chOff x="4138" y="1560"/>
            <a:chExt cx="10262" cy="681"/>
          </a:xfrm>
        </p:grpSpPr>
        <p:sp>
          <p:nvSpPr>
            <p:cNvPr id="26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4500563" y="2160290"/>
            <a:ext cx="4357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dirty="0" smtClean="0"/>
              <a:t> предприятие планомерно обновляет основные средства, приобретает современную высокопроизводительную сельскохозяйственную технику</a:t>
            </a:r>
            <a:endParaRPr lang="ru-RU" sz="1600" dirty="0"/>
          </a:p>
        </p:txBody>
      </p:sp>
      <p:pic>
        <p:nvPicPr>
          <p:cNvPr id="4098" name="Picture 2" descr="kECfGsjNR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102" y="2736354"/>
            <a:ext cx="28403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Rq4ZU58KH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106" y="4608562"/>
            <a:ext cx="2808312" cy="199822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68714" y="6592887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2410" y="3240410"/>
            <a:ext cx="2016224" cy="1368152"/>
          </a:xfrm>
          <a:prstGeom prst="rect">
            <a:avLst/>
          </a:prstGeom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0082" y="-555108"/>
            <a:ext cx="8568952" cy="2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3386" tIns="56693" rIns="113386" bIns="56693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B0F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Промышленность в районе представлена следующими отраслями: </a:t>
            </a:r>
          </a:p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электро-теплоэнергетика,  пищевая,  лесная  и  деревообрабатывающая</a:t>
            </a:r>
            <a:endParaRPr lang="ru-RU" sz="1600" b="1" dirty="0" smtClean="0">
              <a:solidFill>
                <a:srgbClr val="00B0F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B0F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88689" y="144066"/>
            <a:ext cx="4083881" cy="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+mj-lt"/>
                <a:cs typeface="Arial" pitchFamily="34" charset="0"/>
              </a:rPr>
              <a:t>ПРОМЫШЛЕННОСТЬ</a:t>
            </a:r>
          </a:p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+mj-lt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066" y="6624999"/>
            <a:ext cx="6228184" cy="431835"/>
            <a:chOff x="4138" y="1560"/>
            <a:chExt cx="10262" cy="681"/>
          </a:xfrm>
        </p:grpSpPr>
        <p:sp>
          <p:nvSpPr>
            <p:cNvPr id="23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6788" y="1584226"/>
            <a:ext cx="29836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Times New Roman" pitchFamily="18" charset="0"/>
              </a:rPr>
              <a:t>СППК «Возрождение» </a:t>
            </a:r>
            <a:r>
              <a:rPr lang="ru-RU" sz="1400" dirty="0" smtClean="0">
                <a:cs typeface="Times New Roman" pitchFamily="18" charset="0"/>
              </a:rPr>
              <a:t>производит хлебобулочные и  кондитерские изделия. В ассортиментном перечне 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СППК «Возрождение» более 70  наименований  хлебобулочных и кондитерских изделий. </a:t>
            </a:r>
          </a:p>
          <a:p>
            <a:pPr algn="just"/>
            <a:endParaRPr lang="ru-RU" sz="1400" dirty="0">
              <a:cs typeface="Times New Roman" pitchFamily="18" charset="0"/>
            </a:endParaRPr>
          </a:p>
        </p:txBody>
      </p:sp>
      <p:pic>
        <p:nvPicPr>
          <p:cNvPr id="20" name="Рисунок 19" descr="Хлеб из Устья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2410" y="1584226"/>
            <a:ext cx="2016224" cy="136815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8074" y="3096394"/>
            <a:ext cx="2963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Times New Roman" pitchFamily="18" charset="0"/>
              </a:rPr>
              <a:t>В цехе </a:t>
            </a:r>
            <a:r>
              <a:rPr lang="ru-RU" sz="1400" b="1" dirty="0" smtClean="0">
                <a:cs typeface="Times New Roman" pitchFamily="18" charset="0"/>
              </a:rPr>
              <a:t>ООО «ЗАРЯ» </a:t>
            </a:r>
            <a:r>
              <a:rPr lang="ru-RU" sz="1400" dirty="0" smtClean="0">
                <a:cs typeface="Times New Roman" pitchFamily="18" charset="0"/>
              </a:rPr>
              <a:t>изготавливают более 50 видов продукции – это колбасы и консервы.    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8075" y="3744466"/>
            <a:ext cx="2892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Times New Roman" pitchFamily="18" charset="0"/>
              </a:rPr>
              <a:t>Консервы «Говядина тушеная»,   5 видов  каши с мясом производятся под товарным знаком «Настоящий Вологодский продукт».     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8074" y="4752578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ea typeface="Verdana" pitchFamily="34" charset="0"/>
                <a:cs typeface="Times New Roman" pitchFamily="18" charset="0"/>
              </a:rPr>
              <a:t>ИП Глава КФХ Трифанова В.Г. </a:t>
            </a:r>
            <a:r>
              <a:rPr lang="ru-RU" sz="1400" dirty="0" smtClean="0">
                <a:ea typeface="Verdana" pitchFamily="34" charset="0"/>
                <a:cs typeface="Times New Roman" pitchFamily="18" charset="0"/>
              </a:rPr>
              <a:t>Основным видом  деятельности является консервирование и переработка ягод, овощей, фруктов. В 2021 году предприниматель  выпустила 8,2 тонны готовой  продукции.</a:t>
            </a:r>
            <a:endParaRPr lang="ru-RU" sz="1400" dirty="0"/>
          </a:p>
        </p:txBody>
      </p:sp>
      <p:pic>
        <p:nvPicPr>
          <p:cNvPr id="29" name="Содержимое 31" descr="Hc0kR_7it_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132410" y="4794789"/>
            <a:ext cx="2016224" cy="1541965"/>
          </a:xfrm>
        </p:spPr>
      </p:pic>
      <p:sp>
        <p:nvSpPr>
          <p:cNvPr id="30" name="object 48"/>
          <p:cNvSpPr/>
          <p:nvPr/>
        </p:nvSpPr>
        <p:spPr>
          <a:xfrm flipH="1">
            <a:off x="5076626" y="1512218"/>
            <a:ext cx="288032" cy="4968552"/>
          </a:xfrm>
          <a:custGeom>
            <a:avLst/>
            <a:gdLst/>
            <a:ahLst/>
            <a:cxnLst/>
            <a:rect l="l" t="t" r="r" b="b"/>
            <a:pathLst>
              <a:path h="3275965">
                <a:moveTo>
                  <a:pt x="0" y="3275845"/>
                </a:moveTo>
                <a:lnTo>
                  <a:pt x="0" y="0"/>
                </a:lnTo>
              </a:path>
            </a:pathLst>
          </a:custGeom>
          <a:ln cap="rnd"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Прямоугольник 30"/>
          <p:cNvSpPr/>
          <p:nvPr/>
        </p:nvSpPr>
        <p:spPr>
          <a:xfrm>
            <a:off x="5436666" y="1501181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Times New Roman" pitchFamily="18" charset="0"/>
              </a:rPr>
              <a:t>Крупные лесозаготовители на территории района – </a:t>
            </a:r>
            <a:r>
              <a:rPr lang="ru-RU" sz="1400" dirty="0" smtClean="0"/>
              <a:t>ООО «Устьелес», ООО «Вологодский лес», Усть-Кубинский лесхоз-филиал САУ лесного хозяйства ВО «Вологдалесхоз», ООО «Хвоя». </a:t>
            </a:r>
          </a:p>
          <a:p>
            <a:endParaRPr lang="ru-RU" sz="1400" dirty="0" smtClean="0"/>
          </a:p>
          <a:p>
            <a:r>
              <a:rPr lang="ru-RU" sz="1400" dirty="0" smtClean="0">
                <a:cs typeface="Times New Roman" pitchFamily="18" charset="0"/>
              </a:rPr>
              <a:t>Деревоперерабатывающие предприятия:  ООО «Устьедрев», ООО «ДСК-Устье», ИП Карамов А.С. </a:t>
            </a:r>
          </a:p>
          <a:p>
            <a:endParaRPr lang="ru-RU" sz="1400" dirty="0">
              <a:cs typeface="Times New Roman" pitchFamily="18" charset="0"/>
            </a:endParaRPr>
          </a:p>
        </p:txBody>
      </p:sp>
      <p:pic>
        <p:nvPicPr>
          <p:cNvPr id="18" name="Рисунок 17" descr="20181016_092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674" y="3529012"/>
            <a:ext cx="1635874" cy="11403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 descr="VTyyqk3t6V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814896"/>
            <a:ext cx="2592288" cy="17285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143768" y="3600450"/>
            <a:ext cx="1857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объем лесозаготовки 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в 2022 году составил 138,2 тыс. куб.м</a:t>
            </a:r>
            <a:endParaRPr lang="ru-RU" sz="14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5745964" y="6624786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0082" y="-245346"/>
            <a:ext cx="8568952" cy="18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3386" tIns="56693" rIns="113386" bIns="56693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B0F0"/>
              </a:solidFill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FFFF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24098" y="144066"/>
            <a:ext cx="4083881" cy="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+mj-lt"/>
                <a:cs typeface="Arial" pitchFamily="34" charset="0"/>
              </a:rPr>
              <a:t>ИНВЕСТИЦИОННЫЕ ПРОЕКТЫ</a:t>
            </a:r>
          </a:p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+mj-l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090" y="79213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800" dirty="0" smtClean="0"/>
              <a:t>  в 2020 году  введен в эксплуатацию убойный пункт скота с цехом переработки мяса ООО «ЗАРЯ»</a:t>
            </a:r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140522" y="648122"/>
            <a:ext cx="2808312" cy="2446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/>
              <a:t>ООО «Заря» в 2021 году стало победителем областного конкурса «Инвестор региона» в номинации «Лучший инвестиционный проект в сфере переработки продукции сельского хозяйства»</a:t>
            </a:r>
            <a:endParaRPr lang="ru-RU" sz="1700" b="1" dirty="0"/>
          </a:p>
        </p:txBody>
      </p:sp>
      <p:pic>
        <p:nvPicPr>
          <p:cNvPr id="21" name="Рисунок 20" descr="RgOgHuJMbV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2556" y="3240410"/>
            <a:ext cx="4970494" cy="3312368"/>
          </a:xfrm>
          <a:prstGeom prst="rect">
            <a:avLst/>
          </a:prstGeom>
        </p:spPr>
      </p:pic>
      <p:pic>
        <p:nvPicPr>
          <p:cNvPr id="22" name="Рисунок 21" descr="kAdVQTPxDN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122" y="2160290"/>
            <a:ext cx="3096344" cy="1898505"/>
          </a:xfrm>
          <a:prstGeom prst="rect">
            <a:avLst/>
          </a:prstGeom>
        </p:spPr>
      </p:pic>
      <p:pic>
        <p:nvPicPr>
          <p:cNvPr id="24" name="Рисунок 23" descr="_vQbfBSDH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850" y="663552"/>
            <a:ext cx="1643260" cy="2288826"/>
          </a:xfrm>
          <a:prstGeom prst="rect">
            <a:avLst/>
          </a:prstGeom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43174" y="6769065"/>
            <a:ext cx="6228184" cy="431835"/>
            <a:chOff x="4138" y="1560"/>
            <a:chExt cx="10262" cy="681"/>
          </a:xfrm>
        </p:grpSpPr>
        <p:sp>
          <p:nvSpPr>
            <p:cNvPr id="26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40122" y="4248522"/>
            <a:ext cx="309634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j-lt"/>
                <a:cs typeface="Times New Roman" pitchFamily="18" charset="0"/>
              </a:rPr>
              <a:t>17,0 млн. рублей – объем инвестиции в реализацию проекта</a:t>
            </a:r>
            <a:endParaRPr lang="ru-RU" sz="1600" dirty="0">
              <a:latin typeface="+mj-lt"/>
            </a:endParaRPr>
          </a:p>
        </p:txBody>
      </p:sp>
      <p:pic>
        <p:nvPicPr>
          <p:cNvPr id="30" name="Рисунок 29" descr="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122" y="5184626"/>
            <a:ext cx="1594463" cy="1512168"/>
          </a:xfrm>
          <a:prstGeom prst="rect">
            <a:avLst/>
          </a:prstGeom>
        </p:spPr>
      </p:pic>
      <p:pic>
        <p:nvPicPr>
          <p:cNvPr id="31" name="Рисунок 30" descr="BSpYql-THh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6306" y="5184626"/>
            <a:ext cx="1440160" cy="1495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8346462" y="6769963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новый колла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671756"/>
            <a:ext cx="446449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-684014" y="144066"/>
            <a:ext cx="3420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ТУРИЗМ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2643174" y="6672284"/>
            <a:ext cx="6228184" cy="431835"/>
            <a:chOff x="4138" y="1560"/>
            <a:chExt cx="10262" cy="681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4138" y="1731"/>
              <a:ext cx="10262" cy="369"/>
            </a:xfrm>
            <a:custGeom>
              <a:avLst/>
              <a:gdLst/>
              <a:ahLst/>
              <a:cxnLst>
                <a:cxn ang="0">
                  <a:pos x="10261" y="0"/>
                </a:cxn>
                <a:cxn ang="0">
                  <a:pos x="92" y="0"/>
                </a:cxn>
                <a:cxn ang="0">
                  <a:pos x="80" y="0"/>
                </a:cxn>
                <a:cxn ang="0">
                  <a:pos x="58" y="6"/>
                </a:cxn>
                <a:cxn ang="0">
                  <a:pos x="39" y="16"/>
                </a:cxn>
                <a:cxn ang="0">
                  <a:pos x="23" y="31"/>
                </a:cxn>
                <a:cxn ang="0">
                  <a:pos x="10" y="49"/>
                </a:cxn>
                <a:cxn ang="0">
                  <a:pos x="2" y="69"/>
                </a:cxn>
                <a:cxn ang="0">
                  <a:pos x="0" y="92"/>
                </a:cxn>
                <a:cxn ang="0">
                  <a:pos x="0" y="275"/>
                </a:cxn>
                <a:cxn ang="0">
                  <a:pos x="0" y="288"/>
                </a:cxn>
                <a:cxn ang="0">
                  <a:pos x="6" y="310"/>
                </a:cxn>
                <a:cxn ang="0">
                  <a:pos x="16" y="329"/>
                </a:cxn>
                <a:cxn ang="0">
                  <a:pos x="31" y="345"/>
                </a:cxn>
                <a:cxn ang="0">
                  <a:pos x="49" y="357"/>
                </a:cxn>
                <a:cxn ang="0">
                  <a:pos x="69" y="365"/>
                </a:cxn>
                <a:cxn ang="0">
                  <a:pos x="92" y="368"/>
                </a:cxn>
                <a:cxn ang="0">
                  <a:pos x="10261" y="368"/>
                </a:cxn>
                <a:cxn ang="0">
                  <a:pos x="10261" y="0"/>
                </a:cxn>
              </a:cxnLst>
              <a:rect l="0" t="0" r="r" b="b"/>
              <a:pathLst>
                <a:path w="10262" h="369">
                  <a:moveTo>
                    <a:pt x="10261" y="0"/>
                  </a:moveTo>
                  <a:lnTo>
                    <a:pt x="92" y="0"/>
                  </a:lnTo>
                  <a:lnTo>
                    <a:pt x="80" y="0"/>
                  </a:lnTo>
                  <a:lnTo>
                    <a:pt x="58" y="6"/>
                  </a:lnTo>
                  <a:lnTo>
                    <a:pt x="39" y="16"/>
                  </a:lnTo>
                  <a:lnTo>
                    <a:pt x="23" y="31"/>
                  </a:lnTo>
                  <a:lnTo>
                    <a:pt x="10" y="49"/>
                  </a:lnTo>
                  <a:lnTo>
                    <a:pt x="2" y="69"/>
                  </a:lnTo>
                  <a:lnTo>
                    <a:pt x="0" y="92"/>
                  </a:lnTo>
                  <a:lnTo>
                    <a:pt x="0" y="275"/>
                  </a:lnTo>
                  <a:lnTo>
                    <a:pt x="0" y="288"/>
                  </a:lnTo>
                  <a:lnTo>
                    <a:pt x="6" y="310"/>
                  </a:lnTo>
                  <a:lnTo>
                    <a:pt x="16" y="329"/>
                  </a:lnTo>
                  <a:lnTo>
                    <a:pt x="31" y="345"/>
                  </a:lnTo>
                  <a:lnTo>
                    <a:pt x="49" y="357"/>
                  </a:lnTo>
                  <a:lnTo>
                    <a:pt x="69" y="365"/>
                  </a:lnTo>
                  <a:lnTo>
                    <a:pt x="92" y="368"/>
                  </a:lnTo>
                  <a:lnTo>
                    <a:pt x="10261" y="368"/>
                  </a:lnTo>
                  <a:lnTo>
                    <a:pt x="10261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312" y="1"/>
                </a:cxn>
                <a:cxn ang="0">
                  <a:pos x="258" y="9"/>
                </a:cxn>
                <a:cxn ang="0">
                  <a:pos x="207" y="26"/>
                </a:cxn>
                <a:cxn ang="0">
                  <a:pos x="161" y="50"/>
                </a:cxn>
                <a:cxn ang="0">
                  <a:pos x="118" y="81"/>
                </a:cxn>
                <a:cxn ang="0">
                  <a:pos x="81" y="118"/>
                </a:cxn>
                <a:cxn ang="0">
                  <a:pos x="50" y="160"/>
                </a:cxn>
                <a:cxn ang="0">
                  <a:pos x="26" y="207"/>
                </a:cxn>
                <a:cxn ang="0">
                  <a:pos x="9" y="258"/>
                </a:cxn>
                <a:cxn ang="0">
                  <a:pos x="1" y="312"/>
                </a:cxn>
                <a:cxn ang="0">
                  <a:pos x="1" y="368"/>
                </a:cxn>
                <a:cxn ang="0">
                  <a:pos x="9" y="421"/>
                </a:cxn>
                <a:cxn ang="0">
                  <a:pos x="26" y="472"/>
                </a:cxn>
                <a:cxn ang="0">
                  <a:pos x="50" y="519"/>
                </a:cxn>
                <a:cxn ang="0">
                  <a:pos x="81" y="561"/>
                </a:cxn>
                <a:cxn ang="0">
                  <a:pos x="118" y="598"/>
                </a:cxn>
                <a:cxn ang="0">
                  <a:pos x="161" y="629"/>
                </a:cxn>
                <a:cxn ang="0">
                  <a:pos x="207" y="653"/>
                </a:cxn>
                <a:cxn ang="0">
                  <a:pos x="258" y="670"/>
                </a:cxn>
                <a:cxn ang="0">
                  <a:pos x="312" y="679"/>
                </a:cxn>
                <a:cxn ang="0">
                  <a:pos x="368" y="679"/>
                </a:cxn>
                <a:cxn ang="0">
                  <a:pos x="421" y="670"/>
                </a:cxn>
                <a:cxn ang="0">
                  <a:pos x="472" y="653"/>
                </a:cxn>
                <a:cxn ang="0">
                  <a:pos x="519" y="629"/>
                </a:cxn>
                <a:cxn ang="0">
                  <a:pos x="561" y="598"/>
                </a:cxn>
                <a:cxn ang="0">
                  <a:pos x="598" y="561"/>
                </a:cxn>
                <a:cxn ang="0">
                  <a:pos x="629" y="519"/>
                </a:cxn>
                <a:cxn ang="0">
                  <a:pos x="653" y="472"/>
                </a:cxn>
                <a:cxn ang="0">
                  <a:pos x="670" y="421"/>
                </a:cxn>
                <a:cxn ang="0">
                  <a:pos x="679" y="368"/>
                </a:cxn>
                <a:cxn ang="0">
                  <a:pos x="679" y="312"/>
                </a:cxn>
                <a:cxn ang="0">
                  <a:pos x="670" y="258"/>
                </a:cxn>
                <a:cxn ang="0">
                  <a:pos x="653" y="207"/>
                </a:cxn>
                <a:cxn ang="0">
                  <a:pos x="629" y="160"/>
                </a:cxn>
                <a:cxn ang="0">
                  <a:pos x="598" y="118"/>
                </a:cxn>
                <a:cxn ang="0">
                  <a:pos x="561" y="81"/>
                </a:cxn>
                <a:cxn ang="0">
                  <a:pos x="519" y="50"/>
                </a:cxn>
                <a:cxn ang="0">
                  <a:pos x="472" y="26"/>
                </a:cxn>
                <a:cxn ang="0">
                  <a:pos x="421" y="9"/>
                </a:cxn>
                <a:cxn ang="0">
                  <a:pos x="368" y="1"/>
                </a:cxn>
              </a:cxnLst>
              <a:rect l="0" t="0" r="r" b="b"/>
              <a:pathLst>
                <a:path w="681" h="681">
                  <a:moveTo>
                    <a:pt x="340" y="0"/>
                  </a:moveTo>
                  <a:lnTo>
                    <a:pt x="312" y="1"/>
                  </a:lnTo>
                  <a:lnTo>
                    <a:pt x="285" y="4"/>
                  </a:lnTo>
                  <a:lnTo>
                    <a:pt x="258" y="9"/>
                  </a:lnTo>
                  <a:lnTo>
                    <a:pt x="232" y="17"/>
                  </a:lnTo>
                  <a:lnTo>
                    <a:pt x="207" y="26"/>
                  </a:lnTo>
                  <a:lnTo>
                    <a:pt x="183" y="37"/>
                  </a:lnTo>
                  <a:lnTo>
                    <a:pt x="161" y="50"/>
                  </a:lnTo>
                  <a:lnTo>
                    <a:pt x="139" y="65"/>
                  </a:lnTo>
                  <a:lnTo>
                    <a:pt x="118" y="81"/>
                  </a:lnTo>
                  <a:lnTo>
                    <a:pt x="99" y="99"/>
                  </a:lnTo>
                  <a:lnTo>
                    <a:pt x="81" y="118"/>
                  </a:lnTo>
                  <a:lnTo>
                    <a:pt x="65" y="139"/>
                  </a:lnTo>
                  <a:lnTo>
                    <a:pt x="50" y="160"/>
                  </a:lnTo>
                  <a:lnTo>
                    <a:pt x="37" y="183"/>
                  </a:lnTo>
                  <a:lnTo>
                    <a:pt x="26" y="207"/>
                  </a:lnTo>
                  <a:lnTo>
                    <a:pt x="17" y="232"/>
                  </a:lnTo>
                  <a:lnTo>
                    <a:pt x="9" y="258"/>
                  </a:lnTo>
                  <a:lnTo>
                    <a:pt x="4" y="285"/>
                  </a:lnTo>
                  <a:lnTo>
                    <a:pt x="1" y="312"/>
                  </a:lnTo>
                  <a:lnTo>
                    <a:pt x="0" y="340"/>
                  </a:lnTo>
                  <a:lnTo>
                    <a:pt x="1" y="368"/>
                  </a:lnTo>
                  <a:lnTo>
                    <a:pt x="4" y="395"/>
                  </a:lnTo>
                  <a:lnTo>
                    <a:pt x="9" y="421"/>
                  </a:lnTo>
                  <a:lnTo>
                    <a:pt x="17" y="447"/>
                  </a:lnTo>
                  <a:lnTo>
                    <a:pt x="26" y="472"/>
                  </a:lnTo>
                  <a:lnTo>
                    <a:pt x="37" y="496"/>
                  </a:lnTo>
                  <a:lnTo>
                    <a:pt x="50" y="519"/>
                  </a:lnTo>
                  <a:lnTo>
                    <a:pt x="65" y="541"/>
                  </a:lnTo>
                  <a:lnTo>
                    <a:pt x="81" y="561"/>
                  </a:lnTo>
                  <a:lnTo>
                    <a:pt x="99" y="580"/>
                  </a:lnTo>
                  <a:lnTo>
                    <a:pt x="118" y="598"/>
                  </a:lnTo>
                  <a:lnTo>
                    <a:pt x="139" y="614"/>
                  </a:lnTo>
                  <a:lnTo>
                    <a:pt x="161" y="629"/>
                  </a:lnTo>
                  <a:lnTo>
                    <a:pt x="183" y="642"/>
                  </a:lnTo>
                  <a:lnTo>
                    <a:pt x="207" y="653"/>
                  </a:lnTo>
                  <a:lnTo>
                    <a:pt x="232" y="663"/>
                  </a:lnTo>
                  <a:lnTo>
                    <a:pt x="258" y="670"/>
                  </a:lnTo>
                  <a:lnTo>
                    <a:pt x="285" y="675"/>
                  </a:lnTo>
                  <a:lnTo>
                    <a:pt x="312" y="679"/>
                  </a:lnTo>
                  <a:lnTo>
                    <a:pt x="340" y="680"/>
                  </a:lnTo>
                  <a:lnTo>
                    <a:pt x="368" y="679"/>
                  </a:lnTo>
                  <a:lnTo>
                    <a:pt x="395" y="675"/>
                  </a:lnTo>
                  <a:lnTo>
                    <a:pt x="421" y="670"/>
                  </a:lnTo>
                  <a:lnTo>
                    <a:pt x="447" y="663"/>
                  </a:lnTo>
                  <a:lnTo>
                    <a:pt x="472" y="653"/>
                  </a:lnTo>
                  <a:lnTo>
                    <a:pt x="496" y="642"/>
                  </a:lnTo>
                  <a:lnTo>
                    <a:pt x="519" y="629"/>
                  </a:lnTo>
                  <a:lnTo>
                    <a:pt x="541" y="614"/>
                  </a:lnTo>
                  <a:lnTo>
                    <a:pt x="561" y="598"/>
                  </a:lnTo>
                  <a:lnTo>
                    <a:pt x="580" y="580"/>
                  </a:lnTo>
                  <a:lnTo>
                    <a:pt x="598" y="561"/>
                  </a:lnTo>
                  <a:lnTo>
                    <a:pt x="614" y="541"/>
                  </a:lnTo>
                  <a:lnTo>
                    <a:pt x="629" y="519"/>
                  </a:lnTo>
                  <a:lnTo>
                    <a:pt x="642" y="496"/>
                  </a:lnTo>
                  <a:lnTo>
                    <a:pt x="653" y="472"/>
                  </a:lnTo>
                  <a:lnTo>
                    <a:pt x="663" y="447"/>
                  </a:lnTo>
                  <a:lnTo>
                    <a:pt x="670" y="421"/>
                  </a:lnTo>
                  <a:lnTo>
                    <a:pt x="675" y="395"/>
                  </a:lnTo>
                  <a:lnTo>
                    <a:pt x="679" y="368"/>
                  </a:lnTo>
                  <a:lnTo>
                    <a:pt x="680" y="340"/>
                  </a:lnTo>
                  <a:lnTo>
                    <a:pt x="679" y="312"/>
                  </a:lnTo>
                  <a:lnTo>
                    <a:pt x="675" y="285"/>
                  </a:lnTo>
                  <a:lnTo>
                    <a:pt x="670" y="258"/>
                  </a:lnTo>
                  <a:lnTo>
                    <a:pt x="663" y="232"/>
                  </a:lnTo>
                  <a:lnTo>
                    <a:pt x="653" y="207"/>
                  </a:lnTo>
                  <a:lnTo>
                    <a:pt x="642" y="183"/>
                  </a:lnTo>
                  <a:lnTo>
                    <a:pt x="629" y="160"/>
                  </a:lnTo>
                  <a:lnTo>
                    <a:pt x="614" y="139"/>
                  </a:lnTo>
                  <a:lnTo>
                    <a:pt x="598" y="118"/>
                  </a:lnTo>
                  <a:lnTo>
                    <a:pt x="580" y="99"/>
                  </a:lnTo>
                  <a:lnTo>
                    <a:pt x="561" y="81"/>
                  </a:lnTo>
                  <a:lnTo>
                    <a:pt x="541" y="65"/>
                  </a:lnTo>
                  <a:lnTo>
                    <a:pt x="519" y="50"/>
                  </a:lnTo>
                  <a:lnTo>
                    <a:pt x="496" y="37"/>
                  </a:lnTo>
                  <a:lnTo>
                    <a:pt x="472" y="26"/>
                  </a:lnTo>
                  <a:lnTo>
                    <a:pt x="447" y="17"/>
                  </a:lnTo>
                  <a:lnTo>
                    <a:pt x="421" y="9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006F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13493" y="1560"/>
              <a:ext cx="681" cy="681"/>
            </a:xfrm>
            <a:custGeom>
              <a:avLst/>
              <a:gdLst/>
              <a:ahLst/>
              <a:cxnLst>
                <a:cxn ang="0">
                  <a:pos x="1" y="312"/>
                </a:cxn>
                <a:cxn ang="0">
                  <a:pos x="9" y="258"/>
                </a:cxn>
                <a:cxn ang="0">
                  <a:pos x="26" y="207"/>
                </a:cxn>
                <a:cxn ang="0">
                  <a:pos x="50" y="160"/>
                </a:cxn>
                <a:cxn ang="0">
                  <a:pos x="81" y="118"/>
                </a:cxn>
                <a:cxn ang="0">
                  <a:pos x="118" y="81"/>
                </a:cxn>
                <a:cxn ang="0">
                  <a:pos x="161" y="50"/>
                </a:cxn>
                <a:cxn ang="0">
                  <a:pos x="207" y="26"/>
                </a:cxn>
                <a:cxn ang="0">
                  <a:pos x="258" y="9"/>
                </a:cxn>
                <a:cxn ang="0">
                  <a:pos x="312" y="1"/>
                </a:cxn>
                <a:cxn ang="0">
                  <a:pos x="340" y="0"/>
                </a:cxn>
                <a:cxn ang="0">
                  <a:pos x="340" y="0"/>
                </a:cxn>
                <a:cxn ang="0">
                  <a:pos x="368" y="1"/>
                </a:cxn>
                <a:cxn ang="0">
                  <a:pos x="421" y="9"/>
                </a:cxn>
                <a:cxn ang="0">
                  <a:pos x="472" y="26"/>
                </a:cxn>
                <a:cxn ang="0">
                  <a:pos x="519" y="50"/>
                </a:cxn>
                <a:cxn ang="0">
                  <a:pos x="561" y="81"/>
                </a:cxn>
                <a:cxn ang="0">
                  <a:pos x="598" y="118"/>
                </a:cxn>
                <a:cxn ang="0">
                  <a:pos x="629" y="160"/>
                </a:cxn>
                <a:cxn ang="0">
                  <a:pos x="653" y="207"/>
                </a:cxn>
                <a:cxn ang="0">
                  <a:pos x="670" y="258"/>
                </a:cxn>
                <a:cxn ang="0">
                  <a:pos x="679" y="312"/>
                </a:cxn>
                <a:cxn ang="0">
                  <a:pos x="680" y="340"/>
                </a:cxn>
                <a:cxn ang="0">
                  <a:pos x="680" y="340"/>
                </a:cxn>
                <a:cxn ang="0">
                  <a:pos x="679" y="368"/>
                </a:cxn>
                <a:cxn ang="0">
                  <a:pos x="670" y="421"/>
                </a:cxn>
                <a:cxn ang="0">
                  <a:pos x="653" y="472"/>
                </a:cxn>
                <a:cxn ang="0">
                  <a:pos x="629" y="519"/>
                </a:cxn>
                <a:cxn ang="0">
                  <a:pos x="598" y="561"/>
                </a:cxn>
                <a:cxn ang="0">
                  <a:pos x="561" y="598"/>
                </a:cxn>
                <a:cxn ang="0">
                  <a:pos x="519" y="629"/>
                </a:cxn>
                <a:cxn ang="0">
                  <a:pos x="472" y="653"/>
                </a:cxn>
                <a:cxn ang="0">
                  <a:pos x="421" y="670"/>
                </a:cxn>
                <a:cxn ang="0">
                  <a:pos x="368" y="679"/>
                </a:cxn>
                <a:cxn ang="0">
                  <a:pos x="340" y="680"/>
                </a:cxn>
                <a:cxn ang="0">
                  <a:pos x="340" y="680"/>
                </a:cxn>
                <a:cxn ang="0">
                  <a:pos x="312" y="679"/>
                </a:cxn>
                <a:cxn ang="0">
                  <a:pos x="258" y="670"/>
                </a:cxn>
                <a:cxn ang="0">
                  <a:pos x="207" y="653"/>
                </a:cxn>
                <a:cxn ang="0">
                  <a:pos x="161" y="629"/>
                </a:cxn>
                <a:cxn ang="0">
                  <a:pos x="118" y="598"/>
                </a:cxn>
                <a:cxn ang="0">
                  <a:pos x="81" y="561"/>
                </a:cxn>
                <a:cxn ang="0">
                  <a:pos x="50" y="519"/>
                </a:cxn>
                <a:cxn ang="0">
                  <a:pos x="26" y="472"/>
                </a:cxn>
                <a:cxn ang="0">
                  <a:pos x="9" y="421"/>
                </a:cxn>
                <a:cxn ang="0">
                  <a:pos x="1" y="368"/>
                </a:cxn>
                <a:cxn ang="0">
                  <a:pos x="0" y="340"/>
                </a:cxn>
                <a:cxn ang="0">
                  <a:pos x="0" y="340"/>
                </a:cxn>
              </a:cxnLst>
              <a:rect l="0" t="0" r="r" b="b"/>
              <a:pathLst>
                <a:path w="681" h="681">
                  <a:moveTo>
                    <a:pt x="0" y="340"/>
                  </a:moveTo>
                  <a:lnTo>
                    <a:pt x="1" y="312"/>
                  </a:lnTo>
                  <a:lnTo>
                    <a:pt x="4" y="285"/>
                  </a:lnTo>
                  <a:lnTo>
                    <a:pt x="9" y="258"/>
                  </a:lnTo>
                  <a:lnTo>
                    <a:pt x="17" y="232"/>
                  </a:lnTo>
                  <a:lnTo>
                    <a:pt x="26" y="207"/>
                  </a:lnTo>
                  <a:lnTo>
                    <a:pt x="37" y="183"/>
                  </a:lnTo>
                  <a:lnTo>
                    <a:pt x="50" y="160"/>
                  </a:lnTo>
                  <a:lnTo>
                    <a:pt x="65" y="139"/>
                  </a:lnTo>
                  <a:lnTo>
                    <a:pt x="81" y="118"/>
                  </a:lnTo>
                  <a:lnTo>
                    <a:pt x="99" y="99"/>
                  </a:lnTo>
                  <a:lnTo>
                    <a:pt x="118" y="81"/>
                  </a:lnTo>
                  <a:lnTo>
                    <a:pt x="139" y="65"/>
                  </a:lnTo>
                  <a:lnTo>
                    <a:pt x="161" y="50"/>
                  </a:lnTo>
                  <a:lnTo>
                    <a:pt x="183" y="37"/>
                  </a:lnTo>
                  <a:lnTo>
                    <a:pt x="207" y="26"/>
                  </a:lnTo>
                  <a:lnTo>
                    <a:pt x="232" y="17"/>
                  </a:lnTo>
                  <a:lnTo>
                    <a:pt x="258" y="9"/>
                  </a:lnTo>
                  <a:lnTo>
                    <a:pt x="285" y="4"/>
                  </a:lnTo>
                  <a:lnTo>
                    <a:pt x="312" y="1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8" y="1"/>
                  </a:lnTo>
                  <a:lnTo>
                    <a:pt x="395" y="4"/>
                  </a:lnTo>
                  <a:lnTo>
                    <a:pt x="421" y="9"/>
                  </a:lnTo>
                  <a:lnTo>
                    <a:pt x="447" y="17"/>
                  </a:lnTo>
                  <a:lnTo>
                    <a:pt x="472" y="26"/>
                  </a:lnTo>
                  <a:lnTo>
                    <a:pt x="496" y="37"/>
                  </a:lnTo>
                  <a:lnTo>
                    <a:pt x="519" y="50"/>
                  </a:lnTo>
                  <a:lnTo>
                    <a:pt x="541" y="65"/>
                  </a:lnTo>
                  <a:lnTo>
                    <a:pt x="561" y="81"/>
                  </a:lnTo>
                  <a:lnTo>
                    <a:pt x="580" y="99"/>
                  </a:lnTo>
                  <a:lnTo>
                    <a:pt x="598" y="118"/>
                  </a:lnTo>
                  <a:lnTo>
                    <a:pt x="614" y="139"/>
                  </a:lnTo>
                  <a:lnTo>
                    <a:pt x="629" y="160"/>
                  </a:lnTo>
                  <a:lnTo>
                    <a:pt x="642" y="183"/>
                  </a:lnTo>
                  <a:lnTo>
                    <a:pt x="653" y="207"/>
                  </a:lnTo>
                  <a:lnTo>
                    <a:pt x="663" y="232"/>
                  </a:lnTo>
                  <a:lnTo>
                    <a:pt x="670" y="258"/>
                  </a:lnTo>
                  <a:lnTo>
                    <a:pt x="675" y="285"/>
                  </a:lnTo>
                  <a:lnTo>
                    <a:pt x="679" y="312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80" y="340"/>
                  </a:lnTo>
                  <a:lnTo>
                    <a:pt x="679" y="368"/>
                  </a:lnTo>
                  <a:lnTo>
                    <a:pt x="675" y="395"/>
                  </a:lnTo>
                  <a:lnTo>
                    <a:pt x="670" y="421"/>
                  </a:lnTo>
                  <a:lnTo>
                    <a:pt x="663" y="447"/>
                  </a:lnTo>
                  <a:lnTo>
                    <a:pt x="653" y="472"/>
                  </a:lnTo>
                  <a:lnTo>
                    <a:pt x="642" y="496"/>
                  </a:lnTo>
                  <a:lnTo>
                    <a:pt x="629" y="519"/>
                  </a:lnTo>
                  <a:lnTo>
                    <a:pt x="614" y="541"/>
                  </a:lnTo>
                  <a:lnTo>
                    <a:pt x="598" y="561"/>
                  </a:lnTo>
                  <a:lnTo>
                    <a:pt x="580" y="580"/>
                  </a:lnTo>
                  <a:lnTo>
                    <a:pt x="561" y="598"/>
                  </a:lnTo>
                  <a:lnTo>
                    <a:pt x="541" y="614"/>
                  </a:lnTo>
                  <a:lnTo>
                    <a:pt x="519" y="629"/>
                  </a:lnTo>
                  <a:lnTo>
                    <a:pt x="496" y="642"/>
                  </a:lnTo>
                  <a:lnTo>
                    <a:pt x="472" y="653"/>
                  </a:lnTo>
                  <a:lnTo>
                    <a:pt x="447" y="663"/>
                  </a:lnTo>
                  <a:lnTo>
                    <a:pt x="421" y="670"/>
                  </a:lnTo>
                  <a:lnTo>
                    <a:pt x="395" y="675"/>
                  </a:lnTo>
                  <a:lnTo>
                    <a:pt x="368" y="679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40" y="680"/>
                  </a:lnTo>
                  <a:lnTo>
                    <a:pt x="312" y="679"/>
                  </a:lnTo>
                  <a:lnTo>
                    <a:pt x="285" y="675"/>
                  </a:lnTo>
                  <a:lnTo>
                    <a:pt x="258" y="670"/>
                  </a:lnTo>
                  <a:lnTo>
                    <a:pt x="232" y="663"/>
                  </a:lnTo>
                  <a:lnTo>
                    <a:pt x="207" y="653"/>
                  </a:lnTo>
                  <a:lnTo>
                    <a:pt x="183" y="642"/>
                  </a:lnTo>
                  <a:lnTo>
                    <a:pt x="161" y="629"/>
                  </a:lnTo>
                  <a:lnTo>
                    <a:pt x="139" y="614"/>
                  </a:lnTo>
                  <a:lnTo>
                    <a:pt x="118" y="598"/>
                  </a:lnTo>
                  <a:lnTo>
                    <a:pt x="99" y="580"/>
                  </a:lnTo>
                  <a:lnTo>
                    <a:pt x="81" y="561"/>
                  </a:lnTo>
                  <a:lnTo>
                    <a:pt x="65" y="541"/>
                  </a:lnTo>
                  <a:lnTo>
                    <a:pt x="50" y="519"/>
                  </a:lnTo>
                  <a:lnTo>
                    <a:pt x="37" y="496"/>
                  </a:lnTo>
                  <a:lnTo>
                    <a:pt x="26" y="472"/>
                  </a:lnTo>
                  <a:lnTo>
                    <a:pt x="17" y="447"/>
                  </a:lnTo>
                  <a:lnTo>
                    <a:pt x="9" y="421"/>
                  </a:lnTo>
                  <a:lnTo>
                    <a:pt x="4" y="395"/>
                  </a:lnTo>
                  <a:lnTo>
                    <a:pt x="1" y="3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223" y="1825"/>
              <a:ext cx="626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Инвестиционный паспорт 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Усть-Кубинского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 муниципального  округа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72008" y="635342"/>
            <a:ext cx="56526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Усть-Кубинский район давно снискал себе славу экологически чистого края, обладающего прекрасными природными условиями, местами для отдыха и туризма. Живописные окрестности северной провинции, историческое и природное богатство района делают его привлекательным для отдыха, охоты и рыбалки во все сезоны года. </a:t>
            </a:r>
          </a:p>
          <a:p>
            <a:pPr algn="ctr"/>
            <a:r>
              <a:rPr lang="ru-RU" sz="1400" b="1" dirty="0" smtClean="0"/>
              <a:t>Ежегодно проводимые День района и конкурс мастеров-лодочников стали любимыми праздниками не только усть-кубинцев, но и многих тысяч гостей района. В районе создано несколько новых баз отдыха, </a:t>
            </a:r>
          </a:p>
          <a:p>
            <a:pPr algn="ctr"/>
            <a:r>
              <a:rPr lang="ru-RU" sz="1400" b="1" dirty="0" smtClean="0"/>
              <a:t>и мы всегда рады гостям.</a:t>
            </a:r>
            <a:endParaRPr lang="ru-RU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857884" y="742930"/>
            <a:ext cx="279327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Cambria" pitchFamily="18" charset="0"/>
              </a:rPr>
              <a:t>ОСНОВНЫЕ НАПРАВЛЕНИЯ: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Cambria" pitchFamily="18" charset="0"/>
              </a:rPr>
              <a:t>- Событийный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1400" b="1" dirty="0" smtClean="0">
                <a:latin typeface="Cambria" pitchFamily="18" charset="0"/>
              </a:rPr>
              <a:t> Культурно-познавательный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Cambria" pitchFamily="18" charset="0"/>
              </a:rPr>
              <a:t>- Паломнический</a:t>
            </a:r>
            <a:endParaRPr lang="ru-RU" sz="1400" b="1" dirty="0">
              <a:latin typeface="Cambria" pitchFamily="18" charset="0"/>
            </a:endParaRPr>
          </a:p>
        </p:txBody>
      </p:sp>
      <p:graphicFrame>
        <p:nvGraphicFramePr>
          <p:cNvPr id="35" name="Содержимое 3"/>
          <p:cNvGraphicFramePr>
            <a:graphicFrameLocks/>
          </p:cNvGraphicFramePr>
          <p:nvPr/>
        </p:nvGraphicFramePr>
        <p:xfrm>
          <a:off x="5786446" y="2448322"/>
          <a:ext cx="3214679" cy="200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5500694" y="2100252"/>
            <a:ext cx="35004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Количество туристов и экскурсантов, </a:t>
            </a:r>
          </a:p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тыс.человек</a:t>
            </a:r>
            <a:endParaRPr lang="ru-RU" sz="15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2" name="Рисунок 11" descr="spaso-kamennyy_monastyr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714" y="4776412"/>
            <a:ext cx="2664405" cy="17771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8074" y="4824587"/>
            <a:ext cx="2963728" cy="1892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Прием групп экскурсантов осуществлялся по основным экскурсионным программам района: «Спасо-Каменный монастырь-древнейшая православная обитель Русского Севера», «Устьянщина древняя и величавая», «В гостях у Скопидомов», «Экзопарк «Высоковское». </a:t>
            </a:r>
            <a:endParaRPr lang="ru-RU" sz="13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68714" y="4536554"/>
            <a:ext cx="26642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Спасо-Каменный монастырь</a:t>
            </a:r>
            <a:endParaRPr lang="ru-RU" sz="12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5" name="Рисунок 14" descr="center-usty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4418" y="4896594"/>
            <a:ext cx="1944216" cy="12961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3214678" y="6315094"/>
            <a:ext cx="19442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Исторический центр </a:t>
            </a:r>
          </a:p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с. Устье</a:t>
            </a:r>
            <a:endParaRPr lang="ru-RU" sz="13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910" y="4386268"/>
            <a:ext cx="44644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Никольский парк «Воспоминание о прекрасном имении»</a:t>
            </a:r>
            <a:endParaRPr lang="ru-RU" sz="12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object 34"/>
          <p:cNvSpPr/>
          <p:nvPr/>
        </p:nvSpPr>
        <p:spPr>
          <a:xfrm>
            <a:off x="7092850" y="2592338"/>
            <a:ext cx="149225" cy="56515"/>
          </a:xfrm>
          <a:custGeom>
            <a:avLst/>
            <a:gdLst/>
            <a:ahLst/>
            <a:cxnLst/>
            <a:rect l="l" t="t" r="r" b="b"/>
            <a:pathLst>
              <a:path w="149225" h="56514">
                <a:moveTo>
                  <a:pt x="149085" y="0"/>
                </a:moveTo>
                <a:lnTo>
                  <a:pt x="0" y="0"/>
                </a:lnTo>
                <a:lnTo>
                  <a:pt x="74549" y="55994"/>
                </a:lnTo>
                <a:lnTo>
                  <a:pt x="149085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8367728" y="6637701"/>
            <a:ext cx="36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2450</Words>
  <Application>Microsoft Office PowerPoint</Application>
  <PresentationFormat>Произвольный</PresentationFormat>
  <Paragraphs>431</Paragraphs>
  <Slides>24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Точечный рисунок BMP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Zam</dc:creator>
  <cp:lastModifiedBy>MTO03 3pc.</cp:lastModifiedBy>
  <cp:revision>249</cp:revision>
  <dcterms:created xsi:type="dcterms:W3CDTF">2021-07-22T11:00:36Z</dcterms:created>
  <dcterms:modified xsi:type="dcterms:W3CDTF">2023-12-12T11:02:03Z</dcterms:modified>
</cp:coreProperties>
</file>