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8"/>
  </p:notesMasterIdLst>
  <p:handoutMasterIdLst>
    <p:handoutMasterId r:id="rId39"/>
  </p:handoutMasterIdLst>
  <p:sldIdLst>
    <p:sldId id="277" r:id="rId2"/>
    <p:sldId id="291" r:id="rId3"/>
    <p:sldId id="305" r:id="rId4"/>
    <p:sldId id="306" r:id="rId5"/>
    <p:sldId id="303" r:id="rId6"/>
    <p:sldId id="323" r:id="rId7"/>
    <p:sldId id="278" r:id="rId8"/>
    <p:sldId id="331" r:id="rId9"/>
    <p:sldId id="335" r:id="rId10"/>
    <p:sldId id="344" r:id="rId11"/>
    <p:sldId id="341" r:id="rId12"/>
    <p:sldId id="276" r:id="rId13"/>
    <p:sldId id="336" r:id="rId14"/>
    <p:sldId id="337" r:id="rId15"/>
    <p:sldId id="338" r:id="rId16"/>
    <p:sldId id="324" r:id="rId17"/>
    <p:sldId id="308" r:id="rId18"/>
    <p:sldId id="307" r:id="rId19"/>
    <p:sldId id="297" r:id="rId20"/>
    <p:sldId id="262" r:id="rId21"/>
    <p:sldId id="294" r:id="rId22"/>
    <p:sldId id="313" r:id="rId23"/>
    <p:sldId id="318" r:id="rId24"/>
    <p:sldId id="288" r:id="rId25"/>
    <p:sldId id="342" r:id="rId26"/>
    <p:sldId id="343" r:id="rId27"/>
    <p:sldId id="314" r:id="rId28"/>
    <p:sldId id="315" r:id="rId29"/>
    <p:sldId id="316" r:id="rId30"/>
    <p:sldId id="328" r:id="rId31"/>
    <p:sldId id="330" r:id="rId32"/>
    <p:sldId id="270" r:id="rId33"/>
    <p:sldId id="334" r:id="rId34"/>
    <p:sldId id="332" r:id="rId35"/>
    <p:sldId id="333" r:id="rId36"/>
    <p:sldId id="319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4F"/>
    <a:srgbClr val="FFC819"/>
    <a:srgbClr val="FF9900"/>
    <a:srgbClr val="4A37B9"/>
    <a:srgbClr val="C0C0C4"/>
    <a:srgbClr val="FFFF99"/>
    <a:srgbClr val="D0E680"/>
    <a:srgbClr val="7FFD85"/>
    <a:srgbClr val="FF3300"/>
    <a:srgbClr val="FF99CC"/>
  </p:clrMru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82" autoAdjust="0"/>
    <p:restoredTop sz="99642" autoAdjust="0"/>
  </p:normalViewPr>
  <p:slideViewPr>
    <p:cSldViewPr>
      <p:cViewPr>
        <p:scale>
          <a:sx n="80" d="100"/>
          <a:sy n="80" d="100"/>
        </p:scale>
        <p:origin x="-2124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50" d="100"/>
        <a:sy n="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7"/>
      <c:hPercent val="80"/>
      <c:rotY val="44"/>
      <c:depthPercent val="100"/>
      <c:rAngAx val="1"/>
    </c:view3D>
    <c:floor>
      <c:spPr>
        <a:noFill/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489737237901555E-2"/>
          <c:y val="2.1261386715799104E-2"/>
          <c:w val="0.71135550296381544"/>
          <c:h val="0.8727064027548477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(-) дефицит,        (+) профицит</c:v>
                </c:pt>
              </c:strCache>
            </c:strRef>
          </c:tx>
          <c:spPr>
            <a:gradFill flip="none" rotWithShape="1">
              <a:gsLst>
                <a:gs pos="50000">
                  <a:srgbClr val="ED03D1"/>
                </a:gs>
                <a:gs pos="50000">
                  <a:srgbClr val="BBE0E3">
                    <a:shade val="67500"/>
                    <a:satMod val="115000"/>
                  </a:srgbClr>
                </a:gs>
                <a:gs pos="100000">
                  <a:srgbClr val="BBE0E3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163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7777777777778123E-2"/>
                  <c:y val="-8.3485513619971311E-3"/>
                </c:manualLayout>
              </c:layout>
              <c:showVal val="1"/>
            </c:dLbl>
            <c:dLbl>
              <c:idx val="1"/>
              <c:layout>
                <c:manualLayout>
                  <c:x val="3.3333333333333402E-2"/>
                  <c:y val="-1.0435524860934181E-2"/>
                </c:manualLayout>
              </c:layout>
              <c:showVal val="1"/>
            </c:dLbl>
            <c:dLbl>
              <c:idx val="2"/>
              <c:layout>
                <c:manualLayout>
                  <c:x val="1.7947902147797866E-2"/>
                  <c:y val="-2.9936717069277011E-3"/>
                </c:manualLayout>
              </c:layout>
              <c:showVal val="1"/>
            </c:dLbl>
            <c:dLbl>
              <c:idx val="3"/>
              <c:layout>
                <c:manualLayout>
                  <c:x val="3.0555555555555586E-2"/>
                  <c:y val="-2.0868091573747957E-3"/>
                </c:manualLayout>
              </c:layout>
              <c:showVal val="1"/>
            </c:dLbl>
            <c:dLbl>
              <c:idx val="4"/>
              <c:layout>
                <c:manualLayout>
                  <c:x val="2.9166666666666671E-2"/>
                  <c:y val="-2.0871378404993678E-3"/>
                </c:manualLayout>
              </c:layout>
              <c:showVal val="1"/>
            </c:dLbl>
            <c:dLbl>
              <c:idx val="5"/>
              <c:layout>
                <c:manualLayout>
                  <c:x val="3.0555555555555652E-2"/>
                  <c:y val="-2.0871378404993678E-3"/>
                </c:manualLayout>
              </c:layout>
              <c:showVal val="1"/>
            </c:dLbl>
            <c:txPr>
              <a:bodyPr/>
              <a:lstStyle/>
              <a:p>
                <a:pPr>
                  <a:defRPr sz="2200"/>
                </a:pPr>
                <a:endParaRPr lang="ru-RU"/>
              </a:p>
            </c:txPr>
            <c:showVal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1934.2</c:v>
                </c:pt>
                <c:pt idx="1">
                  <c:v>-3676.5</c:v>
                </c:pt>
                <c:pt idx="2">
                  <c:v>-8844</c:v>
                </c:pt>
                <c:pt idx="3">
                  <c:v>10000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Depth val="0"/>
        <c:shape val="box"/>
        <c:axId val="118487680"/>
        <c:axId val="83558784"/>
        <c:axId val="0"/>
      </c:bar3DChart>
      <c:catAx>
        <c:axId val="118487680"/>
        <c:scaling>
          <c:orientation val="minMax"/>
        </c:scaling>
        <c:axPos val="b"/>
        <c:majorGridlines>
          <c:spPr>
            <a:ln w="291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low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14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83558784"/>
        <c:crosses val="autoZero"/>
        <c:auto val="1"/>
        <c:lblAlgn val="ctr"/>
        <c:lblOffset val="100"/>
        <c:tickLblSkip val="1"/>
        <c:tickMarkSkip val="1"/>
      </c:catAx>
      <c:valAx>
        <c:axId val="83558784"/>
        <c:scaling>
          <c:orientation val="minMax"/>
        </c:scaling>
        <c:axPos val="l"/>
        <c:majorGridlines>
          <c:spPr>
            <a:ln w="291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8487680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361897160107597"/>
          <c:y val="0.41043614935887068"/>
          <c:w val="0.20497232960623429"/>
          <c:h val="0.37673971977791537"/>
        </c:manualLayout>
      </c:layout>
      <c:spPr>
        <a:noFill/>
        <a:ln w="2919">
          <a:noFill/>
          <a:prstDash val="solid"/>
        </a:ln>
      </c:spPr>
      <c:txPr>
        <a:bodyPr/>
        <a:lstStyle/>
        <a:p>
          <a:pPr>
            <a:defRPr sz="2214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319644839067712"/>
          <c:y val="3.8095238095238099E-2"/>
          <c:w val="0.81980740978301303"/>
          <c:h val="0.6738095238095248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5903" cap="sq" cmpd="sng">
              <a:solidFill>
                <a:srgbClr val="FFFF00"/>
              </a:solidFill>
              <a:miter lim="800000"/>
              <a:headEnd type="diamond"/>
              <a:tailEnd type="diamon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0859348003114757E-2"/>
                  <c:y val="8.752323947070468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2329017372906291E-2"/>
                  <c:y val="-6.286448449674214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9967046266070674E-2"/>
                  <c:y val="-6.021407360518096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5270806578067327E-2"/>
                  <c:y val="-5.802844824395485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6730947946520869E-2"/>
                  <c:y val="-6.026366063302473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9408628332155247E-2"/>
                  <c:y val="-5.598408836120587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999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0.95600000000000018</c:v>
                </c:pt>
                <c:pt idx="1">
                  <c:v>0.998</c:v>
                </c:pt>
                <c:pt idx="2">
                  <c:v>0.999</c:v>
                </c:pt>
                <c:pt idx="3">
                  <c:v>0.999</c:v>
                </c:pt>
                <c:pt idx="4">
                  <c:v>0.999</c:v>
                </c:pt>
                <c:pt idx="5">
                  <c:v>0.999</c:v>
                </c:pt>
              </c:numCache>
            </c:numRef>
          </c:val>
        </c:ser>
        <c:marker val="1"/>
        <c:axId val="58108928"/>
        <c:axId val="58245888"/>
      </c:lineChart>
      <c:catAx>
        <c:axId val="58108928"/>
        <c:scaling>
          <c:orientation val="minMax"/>
        </c:scaling>
        <c:axPos val="b"/>
        <c:numFmt formatCode="General" sourceLinked="1"/>
        <c:tickLblPos val="nextTo"/>
        <c:spPr>
          <a:ln w="37949">
            <a:solidFill>
              <a:srgbClr val="000000"/>
            </a:solidFill>
          </a:ln>
        </c:spPr>
        <c:txPr>
          <a:bodyPr/>
          <a:lstStyle/>
          <a:p>
            <a:pPr>
              <a:defRPr sz="1999"/>
            </a:pPr>
            <a:endParaRPr lang="ru-RU"/>
          </a:p>
        </c:txPr>
        <c:crossAx val="58245888"/>
        <c:crosses val="autoZero"/>
        <c:auto val="1"/>
        <c:lblAlgn val="ctr"/>
        <c:lblOffset val="100"/>
      </c:catAx>
      <c:valAx>
        <c:axId val="58245888"/>
        <c:scaling>
          <c:orientation val="minMax"/>
        </c:scaling>
        <c:axPos val="l"/>
        <c:majorGridlines>
          <c:spPr>
            <a:ln w="28461">
              <a:solidFill>
                <a:schemeClr val="tx1"/>
              </a:solidFill>
            </a:ln>
          </c:spPr>
        </c:majorGridlines>
        <c:numFmt formatCode="0.0%" sourceLinked="1"/>
        <c:tickLblPos val="nextTo"/>
        <c:txPr>
          <a:bodyPr/>
          <a:lstStyle/>
          <a:p>
            <a:pPr>
              <a:defRPr sz="1999" kern="100" baseline="0"/>
            </a:pPr>
            <a:endParaRPr lang="ru-RU"/>
          </a:p>
        </c:txPr>
        <c:crossAx val="5810892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30"/>
      <c:depthPercent val="100"/>
      <c:perspective val="10"/>
    </c:view3D>
    <c:sideWall>
      <c:spPr>
        <a:noFill/>
        <a:ln w="14837">
          <a:solidFill>
            <a:srgbClr val="808080"/>
          </a:solidFill>
          <a:prstDash val="solid"/>
        </a:ln>
      </c:spPr>
    </c:sideWall>
    <c:backWall>
      <c:spPr>
        <a:noFill/>
        <a:ln w="14837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9766412304802075E-2"/>
          <c:y val="0.20464917359144977"/>
          <c:w val="0.95023365619615263"/>
          <c:h val="0.6331042123948100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763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5.7970496519804534E-3"/>
                  <c:y val="-3.1050794888080155E-3"/>
                </c:manualLayout>
              </c:layout>
              <c:showVal val="1"/>
            </c:dLbl>
            <c:dLbl>
              <c:idx val="1"/>
              <c:layout>
                <c:manualLayout>
                  <c:x val="2.0613568741679265E-2"/>
                  <c:y val="1.546875555939076E-2"/>
                </c:manualLayout>
              </c:layout>
              <c:showVal val="1"/>
            </c:dLbl>
            <c:dLbl>
              <c:idx val="2"/>
              <c:layout>
                <c:manualLayout>
                  <c:x val="1.857379573797216E-2"/>
                  <c:y val="2.9915358380104696E-3"/>
                </c:manualLayout>
              </c:layout>
              <c:showVal val="1"/>
            </c:dLbl>
            <c:dLbl>
              <c:idx val="3"/>
              <c:layout>
                <c:manualLayout>
                  <c:x val="1.7558297522586416E-2"/>
                  <c:y val="-1.5920396346833302E-2"/>
                </c:manualLayout>
              </c:layout>
              <c:showVal val="1"/>
            </c:dLbl>
            <c:dLbl>
              <c:idx val="4"/>
              <c:layout>
                <c:manualLayout>
                  <c:x val="1.9323630334995723E-2"/>
                  <c:y val="-7.9601981734166802E-3"/>
                </c:manualLayout>
              </c:layout>
              <c:showVal val="1"/>
            </c:dLbl>
            <c:spPr>
              <a:noFill/>
              <a:ln w="35245">
                <a:noFill/>
              </a:ln>
            </c:spPr>
            <c:txPr>
              <a:bodyPr/>
              <a:lstStyle/>
              <a:p>
                <a:pPr>
                  <a:defRPr sz="1999" b="1" i="0" u="none" strike="noStrike" baseline="0">
                    <a:solidFill>
                      <a:srgbClr val="000000"/>
                    </a:solidFill>
                    <a:latin typeface="+mn-lt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  <c:pt idx="3">
                  <c:v>2025 г</c:v>
                </c:pt>
                <c:pt idx="4">
                  <c:v>2026 г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 formatCode="General">
                  <c:v>14255.8</c:v>
                </c:pt>
                <c:pt idx="1">
                  <c:v>14690.3</c:v>
                </c:pt>
                <c:pt idx="2" formatCode="General">
                  <c:v>9888.5</c:v>
                </c:pt>
                <c:pt idx="3" formatCode="General">
                  <c:v>9471.7999999999956</c:v>
                </c:pt>
                <c:pt idx="4" formatCode="General">
                  <c:v>9507.2999999999956</c:v>
                </c:pt>
              </c:numCache>
            </c:numRef>
          </c:val>
        </c:ser>
        <c:shape val="cylinder"/>
        <c:axId val="148255488"/>
        <c:axId val="148257024"/>
        <c:axId val="0"/>
      </c:bar3DChart>
      <c:catAx>
        <c:axId val="148255488"/>
        <c:scaling>
          <c:orientation val="minMax"/>
        </c:scaling>
        <c:axPos val="b"/>
        <c:numFmt formatCode="General" sourceLinked="1"/>
        <c:tickLblPos val="nextTo"/>
        <c:spPr>
          <a:noFill/>
          <a:ln w="4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99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148257024"/>
        <c:crosses val="autoZero"/>
        <c:auto val="1"/>
        <c:lblAlgn val="ctr"/>
        <c:lblOffset val="100"/>
        <c:tickMarkSkip val="1"/>
      </c:catAx>
      <c:valAx>
        <c:axId val="14825702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9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2.2191808757718243E-2"/>
              <c:y val="0.36604144163888075"/>
            </c:manualLayout>
          </c:layout>
          <c:spPr>
            <a:noFill/>
            <a:ln w="35245">
              <a:noFill/>
            </a:ln>
          </c:spPr>
        </c:title>
        <c:numFmt formatCode="General" sourceLinked="1"/>
        <c:tickLblPos val="nextTo"/>
        <c:crossAx val="148255488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5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90"/>
      <c:depthPercent val="80"/>
      <c:rAngAx val="1"/>
    </c:view3D>
    <c:backWall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0131703849518785"/>
          <c:y val="2.3678140380273962E-2"/>
          <c:w val="0.66413090551181164"/>
          <c:h val="0.8323630867111105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</c:spPr>
          <c:dLbls>
            <c:dLbl>
              <c:idx val="0"/>
              <c:layout>
                <c:manualLayout>
                  <c:x val="2.6388888888888878E-2"/>
                  <c:y val="-0.36577269864725465"/>
                </c:manualLayout>
              </c:layout>
              <c:showVal val="1"/>
            </c:dLbl>
            <c:dLbl>
              <c:idx val="1"/>
              <c:layout>
                <c:manualLayout>
                  <c:x val="2.5000000000000001E-2"/>
                  <c:y val="-0.31468728710992816"/>
                </c:manualLayout>
              </c:layout>
              <c:showVal val="1"/>
            </c:dLbl>
            <c:dLbl>
              <c:idx val="2"/>
              <c:layout>
                <c:manualLayout>
                  <c:x val="3.611089238845145E-2"/>
                  <c:y val="-0.3310345093902532"/>
                </c:manualLayout>
              </c:layout>
              <c:showVal val="1"/>
            </c:dLbl>
            <c:dLbl>
              <c:idx val="3"/>
              <c:layout>
                <c:manualLayout>
                  <c:x val="1.5277777777777781E-2"/>
                  <c:y val="-0.26360155377371924"/>
                </c:manualLayout>
              </c:layout>
              <c:showVal val="1"/>
            </c:dLbl>
            <c:dLbl>
              <c:idx val="4"/>
              <c:layout>
                <c:manualLayout>
                  <c:x val="3.0555555555555582E-2"/>
                  <c:y val="-0.26564497667119003"/>
                </c:manualLayout>
              </c:layout>
              <c:showVal val="1"/>
            </c:dLbl>
            <c:txPr>
              <a:bodyPr/>
              <a:lstStyle/>
              <a:p>
                <a:pPr>
                  <a:defRPr sz="1989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  <c:pt idx="3">
                  <c:v>2025 г</c:v>
                </c:pt>
                <c:pt idx="4">
                  <c:v>2026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104928.2</c:v>
                </c:pt>
                <c:pt idx="1">
                  <c:v>86934.2</c:v>
                </c:pt>
                <c:pt idx="2">
                  <c:v>82102.100000000006</c:v>
                </c:pt>
                <c:pt idx="3">
                  <c:v>73595.5</c:v>
                </c:pt>
                <c:pt idx="4">
                  <c:v>74373.399999999994</c:v>
                </c:pt>
              </c:numCache>
            </c:numRef>
          </c:val>
        </c:ser>
        <c:shape val="cylinder"/>
        <c:axId val="148313984"/>
        <c:axId val="148315520"/>
        <c:axId val="0"/>
      </c:bar3DChart>
      <c:catAx>
        <c:axId val="148313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18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315520"/>
        <c:crosses val="autoZero"/>
        <c:auto val="1"/>
        <c:lblAlgn val="ctr"/>
        <c:lblOffset val="100"/>
      </c:catAx>
      <c:valAx>
        <c:axId val="1483155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973" b="1"/>
            </a:pPr>
            <a:endParaRPr lang="ru-RU"/>
          </a:p>
        </c:txPr>
        <c:crossAx val="148313984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txPr>
    <a:bodyPr/>
    <a:lstStyle/>
    <a:p>
      <a:pPr>
        <a:defRPr sz="1773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8.6020903305280647E-3"/>
                  <c:y val="-1.1543930746596001E-2"/>
                </c:manualLayout>
              </c:layout>
              <c:showVal val="1"/>
            </c:dLbl>
            <c:dLbl>
              <c:idx val="1"/>
              <c:layout>
                <c:manualLayout>
                  <c:x val="1.1469453774037389E-2"/>
                  <c:y val="-1.1543930746596025E-2"/>
                </c:manualLayout>
              </c:layout>
              <c:showVal val="1"/>
            </c:dLbl>
            <c:dLbl>
              <c:idx val="2"/>
              <c:layout>
                <c:manualLayout>
                  <c:x val="1.4336804673609347E-2"/>
                  <c:y val="-1.3852630798183791E-2"/>
                </c:manualLayout>
              </c:layout>
              <c:showVal val="1"/>
            </c:dLbl>
            <c:dLbl>
              <c:idx val="3"/>
              <c:layout>
                <c:manualLayout>
                  <c:x val="1.1469453774037389E-2"/>
                  <c:y val="-3.463179223978799E-2"/>
                </c:manualLayout>
              </c:layout>
              <c:showVal val="1"/>
            </c:dLbl>
            <c:dLbl>
              <c:idx val="4"/>
              <c:layout>
                <c:manualLayout>
                  <c:x val="1.2903112917336946E-2"/>
                  <c:y val="-6.4646276974807515E-2"/>
                </c:manualLayout>
              </c:layout>
              <c:showVal val="1"/>
            </c:dLbl>
            <c:dLbl>
              <c:idx val="5"/>
              <c:layout>
                <c:manualLayout>
                  <c:x val="1.8637879942426553E-2"/>
                  <c:y val="-5.7719870677995187E-2"/>
                </c:manualLayout>
              </c:layout>
              <c:showVal val="1"/>
            </c:dLbl>
            <c:txPr>
              <a:bodyPr/>
              <a:lstStyle/>
              <a:p>
                <a:pPr>
                  <a:defRPr sz="199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 г</c:v>
                </c:pt>
                <c:pt idx="5">
                  <c:v>2026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34755.4</c:v>
                </c:pt>
                <c:pt idx="1">
                  <c:v>45155.7</c:v>
                </c:pt>
                <c:pt idx="2">
                  <c:v>15631.7</c:v>
                </c:pt>
                <c:pt idx="3">
                  <c:v>14162</c:v>
                </c:pt>
                <c:pt idx="4">
                  <c:v>12328.9</c:v>
                </c:pt>
                <c:pt idx="5">
                  <c:v>12766.9</c:v>
                </c:pt>
              </c:numCache>
            </c:numRef>
          </c:val>
        </c:ser>
        <c:shape val="box"/>
        <c:axId val="148133376"/>
        <c:axId val="148134912"/>
        <c:axId val="0"/>
      </c:bar3DChart>
      <c:catAx>
        <c:axId val="148133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990"/>
            </a:pPr>
            <a:endParaRPr lang="ru-RU"/>
          </a:p>
        </c:txPr>
        <c:crossAx val="148134912"/>
        <c:crosses val="autoZero"/>
        <c:auto val="1"/>
        <c:lblAlgn val="ctr"/>
        <c:lblOffset val="100"/>
      </c:catAx>
      <c:valAx>
        <c:axId val="148134912"/>
        <c:scaling>
          <c:orientation val="minMax"/>
        </c:scaling>
        <c:axPos val="l"/>
        <c:majorGridlines/>
        <c:numFmt formatCode="General" sourceLinked="1"/>
        <c:tickLblPos val="nextTo"/>
        <c:crossAx val="148133376"/>
        <c:crosses val="autoZero"/>
        <c:crossBetween val="between"/>
      </c:valAx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79661143444026039"/>
          <c:y val="5.2752393626852981E-2"/>
          <c:w val="0.19048533607212115"/>
          <c:h val="6.7944253447192404E-2"/>
        </c:manualLayout>
      </c:layout>
      <c:txPr>
        <a:bodyPr/>
        <a:lstStyle/>
        <a:p>
          <a:pPr>
            <a:defRPr sz="199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791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4.0006377694729714E-2"/>
          <c:y val="4.9916170559157133E-2"/>
          <c:w val="0.78912238869022056"/>
          <c:h val="0.8223894952195426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 из области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0"/>
                  <c:y val="2.9254366271753415E-2"/>
                </c:manualLayout>
              </c:layout>
              <c:showVal val="1"/>
            </c:dLbl>
            <c:dLbl>
              <c:idx val="1"/>
              <c:layout>
                <c:manualLayout>
                  <c:x val="4.3360130121360592E-3"/>
                  <c:y val="1.5752351069405753E-2"/>
                </c:manualLayout>
              </c:layout>
              <c:showVal val="1"/>
            </c:dLbl>
            <c:dLbl>
              <c:idx val="2"/>
              <c:layout>
                <c:manualLayout>
                  <c:x val="8.6720260242720767E-3"/>
                  <c:y val="3.6005373872927529E-2"/>
                </c:manualLayout>
              </c:layout>
              <c:showVal val="1"/>
            </c:dLbl>
            <c:dLbl>
              <c:idx val="3"/>
              <c:layout>
                <c:manualLayout>
                  <c:x val="1.0117363694984133E-2"/>
                  <c:y val="3.1504702138811382E-2"/>
                </c:manualLayout>
              </c:layout>
              <c:showVal val="1"/>
            </c:dLbl>
            <c:dLbl>
              <c:idx val="4"/>
              <c:layout>
                <c:manualLayout>
                  <c:x val="1.3008039036408233E-2"/>
                  <c:y val="2.7004030404695598E-2"/>
                </c:manualLayout>
              </c:layout>
              <c:showVal val="1"/>
            </c:dLbl>
            <c:txPr>
              <a:bodyPr/>
              <a:lstStyle/>
              <a:p>
                <a:pPr>
                  <a:defRPr sz="1991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39545.5</c:v>
                </c:pt>
                <c:pt idx="1">
                  <c:v>3049.3</c:v>
                </c:pt>
                <c:pt idx="2">
                  <c:v>4738</c:v>
                </c:pt>
                <c:pt idx="3">
                  <c:v>2660.9</c:v>
                </c:pt>
                <c:pt idx="4">
                  <c:v>2660.9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1562701365696228E-2"/>
                  <c:y val="2.0253022803521606E-2"/>
                </c:manualLayout>
              </c:layout>
              <c:showVal val="1"/>
            </c:dLbl>
            <c:dLbl>
              <c:idx val="1"/>
              <c:layout>
                <c:manualLayout>
                  <c:x val="1.3008039036408233E-2"/>
                  <c:y val="6.7510076011739039E-3"/>
                </c:manualLayout>
              </c:layout>
              <c:showVal val="1"/>
            </c:dLbl>
            <c:dLbl>
              <c:idx val="2"/>
              <c:layout>
                <c:manualLayout>
                  <c:x val="7.2266883535600721E-3"/>
                  <c:y val="3.8255709739985211E-2"/>
                </c:manualLayout>
              </c:layout>
              <c:showVal val="1"/>
            </c:dLbl>
            <c:dLbl>
              <c:idx val="3"/>
              <c:layout>
                <c:manualLayout>
                  <c:x val="8.6720260242721201E-3"/>
                  <c:y val="3.6005373872927529E-2"/>
                </c:manualLayout>
              </c:layout>
              <c:showVal val="1"/>
            </c:dLbl>
            <c:dLbl>
              <c:idx val="4"/>
              <c:layout>
                <c:manualLayout>
                  <c:x val="1.1562701365696228E-2"/>
                  <c:y val="3.1504702138811402E-2"/>
                </c:manualLayout>
              </c:layout>
              <c:showVal val="1"/>
            </c:dLbl>
            <c:txPr>
              <a:bodyPr/>
              <a:lstStyle/>
              <a:p>
                <a:pPr>
                  <a:defRPr sz="1991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7892.9</c:v>
                </c:pt>
                <c:pt idx="1">
                  <c:v>10300</c:v>
                </c:pt>
                <c:pt idx="2">
                  <c:v>9424</c:v>
                </c:pt>
                <c:pt idx="3">
                  <c:v>9668</c:v>
                </c:pt>
                <c:pt idx="4">
                  <c:v>10106</c:v>
                </c:pt>
              </c:numCache>
            </c:numRef>
          </c:val>
        </c:ser>
        <c:shape val="cylinder"/>
        <c:axId val="148165760"/>
        <c:axId val="148167296"/>
        <c:axId val="0"/>
      </c:bar3DChart>
      <c:catAx>
        <c:axId val="148165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91"/>
            </a:pPr>
            <a:endParaRPr lang="ru-RU"/>
          </a:p>
        </c:txPr>
        <c:crossAx val="148167296"/>
        <c:crosses val="autoZero"/>
        <c:auto val="1"/>
        <c:lblAlgn val="ctr"/>
        <c:lblOffset val="100"/>
      </c:catAx>
      <c:valAx>
        <c:axId val="148167296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48165760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81264281176243991"/>
          <c:y val="0.42102060570044553"/>
          <c:w val="0.17809787467694715"/>
          <c:h val="0.29825997307797902"/>
        </c:manualLayout>
      </c:layout>
    </c:legend>
    <c:plotVisOnly val="1"/>
    <c:dispBlanksAs val="gap"/>
  </c:chart>
  <c:txPr>
    <a:bodyPr/>
    <a:lstStyle/>
    <a:p>
      <a:pPr>
        <a:defRPr sz="1791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10"/>
      <c:rotY val="0"/>
      <c:depthPercent val="100"/>
      <c:perspective val="30"/>
    </c:view3D>
    <c:plotArea>
      <c:layout>
        <c:manualLayout>
          <c:layoutTarget val="inner"/>
          <c:xMode val="edge"/>
          <c:yMode val="edge"/>
          <c:x val="0.14395453500451566"/>
          <c:y val="0.1163460115562681"/>
          <c:w val="0.86995166638004195"/>
          <c:h val="0.712886470414480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3"/>
              <c:layout>
                <c:manualLayout>
                  <c:x val="-2.0914886293832572E-3"/>
                  <c:y val="-2.1768555122152387E-2"/>
                </c:manualLayout>
              </c:layout>
              <c:showVal val="1"/>
            </c:dLbl>
            <c:dLbl>
              <c:idx val="4"/>
              <c:layout>
                <c:manualLayout>
                  <c:x val="-6.2744658881498513E-3"/>
                  <c:y val="-1.814046260179370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81101.899999999994</c:v>
                </c:pt>
                <c:pt idx="1">
                  <c:v>59372.800000000003</c:v>
                </c:pt>
                <c:pt idx="2">
                  <c:v>22750.3</c:v>
                </c:pt>
                <c:pt idx="3">
                  <c:v>8924.9</c:v>
                </c:pt>
                <c:pt idx="4">
                  <c:v>8494.9</c:v>
                </c:pt>
              </c:numCache>
            </c:numRef>
          </c:val>
        </c:ser>
        <c:shape val="box"/>
        <c:axId val="148577280"/>
        <c:axId val="148587264"/>
        <c:axId val="0"/>
      </c:bar3DChart>
      <c:catAx>
        <c:axId val="148577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88"/>
            </a:pPr>
            <a:endParaRPr lang="ru-RU"/>
          </a:p>
        </c:txPr>
        <c:crossAx val="148587264"/>
        <c:crosses val="autoZero"/>
        <c:auto val="1"/>
        <c:lblAlgn val="ctr"/>
        <c:lblOffset val="100"/>
      </c:catAx>
      <c:valAx>
        <c:axId val="1485872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88"/>
            </a:pPr>
            <a:endParaRPr lang="ru-RU"/>
          </a:p>
        </c:txPr>
        <c:crossAx val="148577280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</c:chart>
  <c:txPr>
    <a:bodyPr/>
    <a:lstStyle/>
    <a:p>
      <a:pPr>
        <a:defRPr sz="1785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60"/>
      <c:depthPercent val="190"/>
      <c:rAngAx val="1"/>
    </c:view3D>
    <c:floor>
      <c:spPr>
        <a:noFill/>
        <a:ln>
          <a:noFill/>
        </a:ln>
      </c:spPr>
    </c:floor>
    <c:sideWall>
      <c:spPr>
        <a:noFill/>
        <a:ln w="18662">
          <a:noFill/>
          <a:prstDash val="solid"/>
        </a:ln>
      </c:spPr>
    </c:sideWall>
    <c:backWall>
      <c:spPr>
        <a:noFill/>
        <a:ln w="18662">
          <a:noFill/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backWall>
    <c:plotArea>
      <c:layout>
        <c:manualLayout>
          <c:layoutTarget val="inner"/>
          <c:xMode val="edge"/>
          <c:yMode val="edge"/>
          <c:x val="9.0329414726037907E-2"/>
          <c:y val="1.5412698668056221E-3"/>
          <c:w val="0.86943387302663278"/>
          <c:h val="0.55202916031985183"/>
        </c:manualLayout>
      </c:layout>
      <c:bar3DChart>
        <c:barDir val="col"/>
        <c:grouping val="standard"/>
        <c:ser>
          <c:idx val="0"/>
          <c:order val="0"/>
          <c:spPr>
            <a:solidFill>
              <a:srgbClr val="7FFD85"/>
            </a:solidFill>
            <a:ln w="18913">
              <a:solidFill>
                <a:srgbClr val="000080"/>
              </a:solidFill>
              <a:prstDash val="solid"/>
            </a:ln>
          </c:spPr>
          <c:dLbls>
            <c:dLbl>
              <c:idx val="0"/>
              <c:layout>
                <c:manualLayout>
                  <c:x val="2.8328686145343323E-2"/>
                  <c:y val="-4.0062317407904974E-2"/>
                </c:manualLayout>
              </c:layout>
              <c:showVal val="1"/>
            </c:dLbl>
            <c:dLbl>
              <c:idx val="1"/>
              <c:layout>
                <c:manualLayout>
                  <c:x val="2.3298788049951467E-2"/>
                  <c:y val="-3.2051602141356002E-2"/>
                </c:manualLayout>
              </c:layout>
              <c:showVal val="1"/>
            </c:dLbl>
            <c:dLbl>
              <c:idx val="2"/>
              <c:layout>
                <c:manualLayout>
                  <c:x val="2.7001642338567364E-2"/>
                  <c:y val="-5.5784274868776927E-2"/>
                </c:manualLayout>
              </c:layout>
              <c:showVal val="1"/>
            </c:dLbl>
            <c:dLbl>
              <c:idx val="3"/>
              <c:layout>
                <c:manualLayout>
                  <c:x val="4.5111279353678514E-2"/>
                  <c:y val="-4.1974399677749845E-2"/>
                </c:manualLayout>
              </c:layout>
              <c:showVal val="1"/>
            </c:dLbl>
            <c:dLbl>
              <c:idx val="4"/>
              <c:layout>
                <c:manualLayout>
                  <c:x val="5.0732114626022951E-2"/>
                  <c:y val="-3.449419208480521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strRef>
              <c:f>Sheet1!$A$1:$E$1</c:f>
              <c:strCache>
                <c:ptCount val="5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  <c:pt idx="3">
                  <c:v>2025 г</c:v>
                </c:pt>
                <c:pt idx="4">
                  <c:v>2026 г</c:v>
                </c:pt>
              </c:strCache>
            </c:strRef>
          </c:cat>
          <c:val>
            <c:numRef>
              <c:f>Sheet1!$A$2:$E$2</c:f>
              <c:numCache>
                <c:formatCode>#,##0.00</c:formatCode>
                <c:ptCount val="5"/>
                <c:pt idx="0">
                  <c:v>229808.4</c:v>
                </c:pt>
                <c:pt idx="1">
                  <c:v>218818.9</c:v>
                </c:pt>
                <c:pt idx="2">
                  <c:v>201598.1</c:v>
                </c:pt>
                <c:pt idx="3">
                  <c:v>202788.9</c:v>
                </c:pt>
                <c:pt idx="4">
                  <c:v>215320</c:v>
                </c:pt>
              </c:numCache>
            </c:numRef>
          </c:val>
        </c:ser>
        <c:shape val="cylinder"/>
        <c:axId val="150020096"/>
        <c:axId val="150021632"/>
        <c:axId val="148196416"/>
      </c:bar3DChart>
      <c:catAx>
        <c:axId val="150020096"/>
        <c:scaling>
          <c:orientation val="minMax"/>
        </c:scaling>
        <c:delete val="1"/>
        <c:axPos val="b"/>
        <c:tickLblPos val="nextTo"/>
        <c:crossAx val="150021632"/>
        <c:crosses val="autoZero"/>
        <c:auto val="1"/>
        <c:lblAlgn val="ctr"/>
        <c:lblOffset val="100"/>
      </c:catAx>
      <c:valAx>
        <c:axId val="150021632"/>
        <c:scaling>
          <c:orientation val="minMax"/>
        </c:scaling>
        <c:delete val="1"/>
        <c:axPos val="l"/>
        <c:numFmt formatCode="#,##0.00" sourceLinked="1"/>
        <c:tickLblPos val="nextTo"/>
        <c:crossAx val="150020096"/>
        <c:crosses val="min"/>
        <c:crossBetween val="between"/>
      </c:valAx>
      <c:serAx>
        <c:axId val="148196416"/>
        <c:scaling>
          <c:orientation val="minMax"/>
        </c:scaling>
        <c:delete val="1"/>
        <c:axPos val="b"/>
        <c:tickLblPos val="nextTo"/>
        <c:crossAx val="150021632"/>
        <c:crosses val="autoZero"/>
      </c:serAx>
      <c:spPr>
        <a:noFill/>
        <a:ln w="253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9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326130093684846"/>
          <c:y val="6.1951834361900486E-2"/>
          <c:w val="0.71225874063709338"/>
          <c:h val="0.758299862741090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99CC"/>
            </a:solidFill>
          </c:spPr>
          <c:dLbls>
            <c:dLbl>
              <c:idx val="0"/>
              <c:layout>
                <c:manualLayout>
                  <c:x val="1.7429071911527416E-3"/>
                  <c:y val="-1.1483222439361961E-2"/>
                </c:manualLayout>
              </c:layout>
              <c:showVal val="1"/>
            </c:dLbl>
            <c:dLbl>
              <c:idx val="1"/>
              <c:layout>
                <c:manualLayout>
                  <c:x val="1.2911661956351076E-2"/>
                  <c:y val="-6.3661613648620774E-2"/>
                </c:manualLayout>
              </c:layout>
              <c:showVal val="1"/>
            </c:dLbl>
            <c:dLbl>
              <c:idx val="2"/>
              <c:layout>
                <c:manualLayout>
                  <c:x val="4.9243290109260863E-3"/>
                  <c:y val="-2.2267350220955547E-2"/>
                </c:manualLayout>
              </c:layout>
              <c:showVal val="1"/>
            </c:dLbl>
            <c:dLbl>
              <c:idx val="3"/>
              <c:layout>
                <c:manualLayout>
                  <c:x val="2.1257175149852689E-2"/>
                  <c:y val="-3.2771105434338046E-2"/>
                </c:manualLayout>
              </c:layout>
              <c:showVal val="1"/>
            </c:dLbl>
            <c:dLbl>
              <c:idx val="4"/>
              <c:layout>
                <c:manualLayout>
                  <c:x val="1.9365111800725941E-2"/>
                  <c:y val="-3.830752867535354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  <c:pt idx="3">
                  <c:v>2025 г</c:v>
                </c:pt>
                <c:pt idx="4">
                  <c:v>2026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51269.8</c:v>
                </c:pt>
                <c:pt idx="1">
                  <c:v>39335.4</c:v>
                </c:pt>
                <c:pt idx="2">
                  <c:v>43278.5</c:v>
                </c:pt>
                <c:pt idx="3">
                  <c:v>42126.5</c:v>
                </c:pt>
                <c:pt idx="4">
                  <c:v>41643.300000000003</c:v>
                </c:pt>
              </c:numCache>
            </c:numRef>
          </c:val>
        </c:ser>
        <c:shape val="cylinder"/>
        <c:axId val="150674432"/>
        <c:axId val="150692608"/>
        <c:axId val="0"/>
      </c:bar3DChart>
      <c:catAx>
        <c:axId val="150674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50692608"/>
        <c:crosses val="autoZero"/>
        <c:auto val="1"/>
        <c:lblAlgn val="ctr"/>
        <c:lblOffset val="100"/>
      </c:catAx>
      <c:valAx>
        <c:axId val="1506926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0674432"/>
        <c:crosses val="autoZero"/>
        <c:crossBetween val="between"/>
      </c:valAx>
      <c:spPr>
        <a:noFill/>
        <a:ln w="25184">
          <a:noFill/>
        </a:ln>
      </c:spPr>
    </c:plotArea>
    <c:legend>
      <c:legendPos val="r"/>
      <c:layout>
        <c:manualLayout>
          <c:xMode val="edge"/>
          <c:yMode val="edge"/>
          <c:x val="0.7670676784609276"/>
          <c:y val="0.472455957146104"/>
          <c:w val="0.18110001874765658"/>
          <c:h val="0.24170745898142074"/>
        </c:manualLayout>
      </c:layout>
    </c:legend>
    <c:plotVisOnly val="1"/>
    <c:dispBlanksAs val="gap"/>
  </c:chart>
  <c:txPr>
    <a:bodyPr/>
    <a:lstStyle/>
    <a:p>
      <a:pPr>
        <a:defRPr sz="1764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279480449559193"/>
          <c:y val="3.471875E-2"/>
          <c:w val="0.65003755299818311"/>
          <c:h val="0.7984062499999998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1"/>
              <c:layout>
                <c:manualLayout>
                  <c:x val="3.7204387913049343E-3"/>
                  <c:y val="-6.56250000000000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6411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267312739753683E-2"/>
                  <c:y val="-2.8125492125984253E-2"/>
                </c:manualLayout>
              </c:layout>
              <c:showVal val="1"/>
            </c:dLbl>
            <c:dLbl>
              <c:idx val="3"/>
              <c:layout>
                <c:manualLayout>
                  <c:x val="1.7395517867958815E-2"/>
                  <c:y val="-1.2500000000000001E-2"/>
                </c:manualLayout>
              </c:layout>
              <c:showVal val="1"/>
            </c:dLbl>
            <c:dLbl>
              <c:idx val="4"/>
              <c:layout>
                <c:manualLayout>
                  <c:x val="1.5719631199946162E-2"/>
                  <c:y val="-3.1250246062992135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7428,</a:t>
                    </a:r>
                    <a:r>
                      <a:rPr lang="ru-RU" sz="1800" dirty="0" smtClean="0"/>
                      <a:t>7</a:t>
                    </a:r>
                    <a:endParaRPr lang="en-US" sz="1800" dirty="0"/>
                  </a:p>
                </c:rich>
              </c:tx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  <c:pt idx="3">
                  <c:v>2025 г</c:v>
                </c:pt>
                <c:pt idx="4">
                  <c:v>2026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22696.1</c:v>
                </c:pt>
                <c:pt idx="1">
                  <c:v>6411</c:v>
                </c:pt>
                <c:pt idx="2">
                  <c:v>7637.1</c:v>
                </c:pt>
                <c:pt idx="3">
                  <c:v>8184.2</c:v>
                </c:pt>
                <c:pt idx="4">
                  <c:v>7428.6</c:v>
                </c:pt>
              </c:numCache>
            </c:numRef>
          </c:val>
        </c:ser>
        <c:shape val="cylinder"/>
        <c:axId val="150536960"/>
        <c:axId val="150538496"/>
        <c:axId val="0"/>
      </c:bar3DChart>
      <c:catAx>
        <c:axId val="150536960"/>
        <c:scaling>
          <c:orientation val="minMax"/>
        </c:scaling>
        <c:axPos val="b"/>
        <c:numFmt formatCode="General" sourceLinked="1"/>
        <c:tickLblPos val="nextTo"/>
        <c:crossAx val="150538496"/>
        <c:crosses val="autoZero"/>
        <c:auto val="1"/>
        <c:lblAlgn val="ctr"/>
        <c:lblOffset val="100"/>
      </c:catAx>
      <c:valAx>
        <c:axId val="150538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0536960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76656358864232843"/>
          <c:y val="0.45602145055609045"/>
          <c:w val="0.17893526945495478"/>
          <c:h val="0.15983181958370324"/>
        </c:manualLayout>
      </c:layout>
    </c:legend>
    <c:plotVisOnly val="1"/>
    <c:dispBlanksAs val="gap"/>
  </c:chart>
  <c:txPr>
    <a:bodyPr/>
    <a:lstStyle/>
    <a:p>
      <a:pPr>
        <a:defRPr sz="1788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6.8390022675737195E-3"/>
                  <c:y val="-3.4554922014058589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809"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8840.4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</c:v>
                </c:pt>
              </c:strCache>
            </c:strRef>
          </c:tx>
          <c:spPr>
            <a:solidFill>
              <a:srgbClr val="FF99CC"/>
            </a:solidFill>
          </c:spPr>
          <c:dLbls>
            <c:dLbl>
              <c:idx val="0"/>
              <c:layout>
                <c:manualLayout>
                  <c:x val="1.3121959755030622E-2"/>
                  <c:y val="-2.6734968473768377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809"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17984.400000000001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</c:v>
                </c:pt>
              </c:strCache>
            </c:strRef>
          </c:tx>
          <c:dLbls>
            <c:dLbl>
              <c:idx val="0"/>
              <c:layout>
                <c:manualLayout>
                  <c:x val="3.5863945578231637E-2"/>
                  <c:y val="-2.866383081425168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12955.4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121609798776E-2"/>
                  <c:y val="-7.673358071620359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</c:formatCode>
                <c:ptCount val="1"/>
                <c:pt idx="0">
                  <c:v>7109.7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</c:v>
                </c:pt>
              </c:strCache>
            </c:strRef>
          </c:tx>
          <c:dLbls>
            <c:dLbl>
              <c:idx val="0"/>
              <c:layout>
                <c:manualLayout>
                  <c:x val="4.1541907261592292E-2"/>
                  <c:y val="-9.1954022988505746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dirty="0" smtClean="0"/>
                      <a:t>6745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6745</c:v>
                </c:pt>
              </c:numCache>
            </c:numRef>
          </c:val>
        </c:ser>
        <c:shape val="cylinder"/>
        <c:axId val="150756352"/>
        <c:axId val="150762240"/>
        <c:axId val="0"/>
      </c:bar3DChart>
      <c:catAx>
        <c:axId val="150756352"/>
        <c:scaling>
          <c:orientation val="minMax"/>
        </c:scaling>
        <c:axPos val="b"/>
        <c:numFmt formatCode="General" sourceLinked="1"/>
        <c:tickLblPos val="nextTo"/>
        <c:crossAx val="150762240"/>
        <c:crosses val="autoZero"/>
        <c:auto val="1"/>
        <c:lblAlgn val="ctr"/>
        <c:lblOffset val="100"/>
      </c:catAx>
      <c:valAx>
        <c:axId val="15076224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700"/>
            </a:pPr>
            <a:endParaRPr lang="ru-RU"/>
          </a:p>
        </c:txPr>
        <c:crossAx val="150756352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10"/>
      <c:hPercent val="139"/>
      <c:depthPercent val="100"/>
      <c:perspective val="30"/>
    </c:view3D>
    <c:sideWall>
      <c:spPr>
        <a:noFill/>
        <a:ln w="25398">
          <a:noFill/>
        </a:ln>
      </c:spPr>
    </c:sideWall>
    <c:backWall>
      <c:spPr>
        <a:noFill/>
        <a:ln w="25398">
          <a:noFill/>
        </a:ln>
      </c:spPr>
    </c:backWall>
    <c:plotArea>
      <c:layout>
        <c:manualLayout>
          <c:layoutTarget val="inner"/>
          <c:xMode val="edge"/>
          <c:yMode val="edge"/>
          <c:x val="0.13175432333134149"/>
          <c:y val="2.5287425224647199E-2"/>
          <c:w val="0.77609574294899975"/>
          <c:h val="0.88191076115485556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gradFill>
              <a:gsLst>
                <a:gs pos="50000">
                  <a:srgbClr val="ED03D1"/>
                </a:gs>
                <a:gs pos="50000">
                  <a:srgbClr val="BBE0E3">
                    <a:shade val="67500"/>
                    <a:satMod val="115000"/>
                  </a:srgbClr>
                </a:gs>
                <a:gs pos="100000">
                  <a:srgbClr val="BBE0E3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solidFill>
                <a:srgbClr val="66CCFF"/>
              </a:solidFill>
            </a:ln>
          </c:spPr>
          <c:dLbls>
            <c:dLbl>
              <c:idx val="0"/>
              <c:layout>
                <c:manualLayout>
                  <c:x val="2.0833333333333492E-2"/>
                  <c:y val="3.2151300236406652E-2"/>
                </c:manualLayout>
              </c:layout>
              <c:showVal val="1"/>
            </c:dLbl>
            <c:dLbl>
              <c:idx val="1"/>
              <c:layout>
                <c:manualLayout>
                  <c:x val="1.8055555555555623E-2"/>
                  <c:y val="2.4586288416075925E-2"/>
                </c:manualLayout>
              </c:layout>
              <c:showVal val="1"/>
            </c:dLbl>
            <c:dLbl>
              <c:idx val="2"/>
              <c:layout>
                <c:manualLayout>
                  <c:x val="1.805555555555572E-2"/>
                  <c:y val="2.0803782505910695E-2"/>
                </c:manualLayout>
              </c:layout>
              <c:showVal val="1"/>
            </c:dLbl>
            <c:dLbl>
              <c:idx val="3"/>
              <c:layout>
                <c:manualLayout>
                  <c:x val="1.9444444444444361E-2"/>
                  <c:y val="1.7021276595744678E-2"/>
                </c:manualLayout>
              </c:layout>
              <c:showVal val="1"/>
            </c:dLbl>
            <c:dLbl>
              <c:idx val="4"/>
              <c:layout>
                <c:manualLayout>
                  <c:x val="2.7777777777778498E-2"/>
                  <c:y val="9.4562647754137842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572631.80000000005</c:v>
                </c:pt>
                <c:pt idx="1">
                  <c:v>492310.5</c:v>
                </c:pt>
                <c:pt idx="2">
                  <c:v>445508.7</c:v>
                </c:pt>
                <c:pt idx="3">
                  <c:v>420870.5</c:v>
                </c:pt>
                <c:pt idx="4">
                  <c:v>434604.4</c:v>
                </c:pt>
              </c:numCache>
            </c:numRef>
          </c:val>
        </c:ser>
        <c:shape val="box"/>
        <c:axId val="121602048"/>
        <c:axId val="121603584"/>
        <c:axId val="0"/>
      </c:bar3DChart>
      <c:catAx>
        <c:axId val="121602048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911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603584"/>
        <c:crosses val="autoZero"/>
        <c:auto val="1"/>
        <c:lblAlgn val="ctr"/>
        <c:lblOffset val="100"/>
        <c:tickLblSkip val="1"/>
        <c:tickMarkSkip val="1"/>
      </c:catAx>
      <c:valAx>
        <c:axId val="121603584"/>
        <c:scaling>
          <c:orientation val="minMax"/>
        </c:scaling>
        <c:axPos val="b"/>
        <c:majorGridlines/>
        <c:numFmt formatCode="General" sourceLinked="1"/>
        <c:tickLblPos val="nextTo"/>
        <c:txPr>
          <a:bodyPr rot="0" vert="horz"/>
          <a:lstStyle/>
          <a:p>
            <a:pPr>
              <a:defRPr sz="1911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602048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</c:chart>
  <c:txPr>
    <a:bodyPr/>
    <a:lstStyle/>
    <a:p>
      <a:pPr>
        <a:defRPr sz="1718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7.7852264994653822E-2"/>
          <c:y val="5.3991437995705487E-2"/>
          <c:w val="0.79344706911635809"/>
          <c:h val="0.834767725582404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99CC"/>
            </a:solidFill>
          </c:spPr>
          <c:dLbls>
            <c:dLbl>
              <c:idx val="0"/>
              <c:layout>
                <c:manualLayout>
                  <c:x val="1.2345679012345723E-2"/>
                  <c:y val="-1.5291443474135686E-2"/>
                </c:manualLayout>
              </c:layout>
              <c:showVal val="1"/>
            </c:dLbl>
            <c:dLbl>
              <c:idx val="1"/>
              <c:layout>
                <c:manualLayout>
                  <c:x val="1.5432098765432152E-2"/>
                  <c:y val="-1.7840017386491637E-2"/>
                </c:manualLayout>
              </c:layout>
              <c:showVal val="1"/>
            </c:dLbl>
            <c:dLbl>
              <c:idx val="2"/>
              <c:layout>
                <c:manualLayout>
                  <c:x val="1.8518518518518583E-2"/>
                  <c:y val="-2.8034313035915456E-2"/>
                </c:manualLayout>
              </c:layout>
              <c:showVal val="1"/>
            </c:dLbl>
            <c:dLbl>
              <c:idx val="3"/>
              <c:layout>
                <c:manualLayout>
                  <c:x val="1.2345679012345723E-2"/>
                  <c:y val="-5.6068626071830913E-2"/>
                </c:manualLayout>
              </c:layout>
              <c:showVal val="1"/>
            </c:dLbl>
            <c:dLbl>
              <c:idx val="4"/>
              <c:layout>
                <c:manualLayout>
                  <c:x val="1.5432098765432152E-2"/>
                  <c:y val="-3.8228608685339241E-2"/>
                </c:manualLayout>
              </c:layout>
              <c:showVal val="1"/>
            </c:dLbl>
            <c:txPr>
              <a:bodyPr/>
              <a:lstStyle/>
              <a:p>
                <a:pPr>
                  <a:defRPr sz="1993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  <c:pt idx="3">
                  <c:v>2025 г</c:v>
                </c:pt>
                <c:pt idx="4">
                  <c:v>2026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60273.599999999999</c:v>
                </c:pt>
                <c:pt idx="1">
                  <c:v>54555.199999999997</c:v>
                </c:pt>
                <c:pt idx="2">
                  <c:v>51002.9</c:v>
                </c:pt>
                <c:pt idx="3">
                  <c:v>57950.2</c:v>
                </c:pt>
                <c:pt idx="4">
                  <c:v>53570.1</c:v>
                </c:pt>
              </c:numCache>
            </c:numRef>
          </c:val>
        </c:ser>
        <c:shape val="cylinder"/>
        <c:axId val="150952192"/>
        <c:axId val="150953984"/>
        <c:axId val="0"/>
      </c:bar3DChart>
      <c:catAx>
        <c:axId val="150952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50953984"/>
        <c:crosses val="autoZero"/>
        <c:auto val="1"/>
        <c:lblAlgn val="ctr"/>
        <c:lblOffset val="100"/>
      </c:catAx>
      <c:valAx>
        <c:axId val="1509539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50952192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ln w="34270" cap="rnd">
              <a:solidFill>
                <a:schemeClr val="accent2"/>
              </a:solidFill>
              <a:headEnd type="oval"/>
              <a:tailEnd type="oval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185185185185147E-2"/>
                  <c:y val="-6.281385909159883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4125863944055892E-2"/>
                  <c:y val="-4.649332370709659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2469135802469126E-2"/>
                  <c:y val="5.276364163694397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5552889083230328E-2"/>
                  <c:y val="-4.504493422118683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3209876543209756E-2"/>
                  <c:y val="-6.030130472793489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0"/>
                  <c:y val="-3.501670876024309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99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102422.1</c:v>
                </c:pt>
                <c:pt idx="1">
                  <c:v>121084.5</c:v>
                </c:pt>
                <c:pt idx="2">
                  <c:v>126600</c:v>
                </c:pt>
                <c:pt idx="3">
                  <c:v>123554</c:v>
                </c:pt>
                <c:pt idx="4">
                  <c:v>131232</c:v>
                </c:pt>
                <c:pt idx="5">
                  <c:v>138905</c:v>
                </c:pt>
              </c:numCache>
            </c:numRef>
          </c:val>
        </c:ser>
        <c:marker val="1"/>
        <c:axId val="121693696"/>
        <c:axId val="121695232"/>
      </c:lineChart>
      <c:catAx>
        <c:axId val="121693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90"/>
            </a:pPr>
            <a:endParaRPr lang="ru-RU"/>
          </a:p>
        </c:txPr>
        <c:crossAx val="121695232"/>
        <c:crosses val="autoZero"/>
        <c:auto val="1"/>
        <c:lblAlgn val="ctr"/>
        <c:lblOffset val="100"/>
      </c:catAx>
      <c:valAx>
        <c:axId val="121695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790"/>
            </a:pPr>
            <a:endParaRPr lang="ru-RU"/>
          </a:p>
        </c:txPr>
        <c:crossAx val="121693696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614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127550794641965"/>
          <c:y val="7.2002694413684495E-2"/>
          <c:w val="0.71552987015966862"/>
          <c:h val="0.8257549206219605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ln w="35880">
              <a:solidFill>
                <a:srgbClr val="ED03D1"/>
              </a:solidFill>
              <a:headEnd type="oval"/>
              <a:tailEnd type="oval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8027210884353803E-2"/>
                  <c:y val="5.097164190695747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6863189720332592E-2"/>
                  <c:y val="-6.371455238369687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0026784091554579E-2"/>
                  <c:y val="-3.706856642919635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2438537486487903E-2"/>
                  <c:y val="-4.04120030164124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0086293702151926E-2"/>
                  <c:y val="4.545555441570214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2735234558943958E-2"/>
                  <c:y val="-3.340070466937965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883" b="1" baseline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442995.4</c:v>
                </c:pt>
                <c:pt idx="1">
                  <c:v>451547.3</c:v>
                </c:pt>
                <c:pt idx="2">
                  <c:v>365710.5</c:v>
                </c:pt>
                <c:pt idx="3">
                  <c:v>321954.7</c:v>
                </c:pt>
                <c:pt idx="4">
                  <c:v>289638.5</c:v>
                </c:pt>
                <c:pt idx="5">
                  <c:v>295699.40000000002</c:v>
                </c:pt>
              </c:numCache>
            </c:numRef>
          </c:val>
        </c:ser>
        <c:marker val="1"/>
        <c:axId val="121312384"/>
        <c:axId val="121313920"/>
      </c:lineChart>
      <c:catAx>
        <c:axId val="121312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90"/>
            </a:pPr>
            <a:endParaRPr lang="ru-RU"/>
          </a:p>
        </c:txPr>
        <c:crossAx val="121313920"/>
        <c:crosses val="autoZero"/>
        <c:auto val="1"/>
        <c:lblAlgn val="ctr"/>
        <c:lblOffset val="100"/>
      </c:catAx>
      <c:valAx>
        <c:axId val="121313920"/>
        <c:scaling>
          <c:orientation val="minMax"/>
        </c:scaling>
        <c:axPos val="l"/>
        <c:majorGridlines/>
        <c:numFmt formatCode="General" sourceLinked="1"/>
        <c:tickLblPos val="nextTo"/>
        <c:crossAx val="121312384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79653823895621056"/>
          <c:y val="0.46357210203093546"/>
          <c:w val="0.20195009031443423"/>
          <c:h val="7.2855795938129075E-2"/>
        </c:manualLayout>
      </c:layout>
    </c:legend>
    <c:plotVisOnly val="1"/>
    <c:dispBlanksAs val="gap"/>
  </c:chart>
  <c:txPr>
    <a:bodyPr/>
    <a:lstStyle/>
    <a:p>
      <a:pPr>
        <a:defRPr sz="1728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364066560645436"/>
          <c:y val="4.8560986053339923E-2"/>
          <c:w val="0.74680996440431779"/>
          <c:h val="0.8274880685135506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ln w="38236">
              <a:solidFill>
                <a:srgbClr val="FF0000"/>
              </a:solidFill>
              <a:miter lim="800000"/>
              <a:headEnd type="oval"/>
              <a:tailEnd type="oval" w="med" len="me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717281227315616E-2"/>
                  <c:y val="-4.887541145938613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129128513712543E-2"/>
                  <c:y val="-3.394568625809692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3760633660120539E-2"/>
                  <c:y val="-5.374676844026450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9205562645493703E-2"/>
                  <c:y val="5.153812847389075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1249124821769847E-2"/>
                  <c:y val="-5.686183670330859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2010" b="1" baseline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135039.5</c:v>
                </c:pt>
                <c:pt idx="1">
                  <c:v>171292.1</c:v>
                </c:pt>
                <c:pt idx="2">
                  <c:v>152974</c:v>
                </c:pt>
                <c:pt idx="3">
                  <c:v>139633.29999999999</c:v>
                </c:pt>
                <c:pt idx="4">
                  <c:v>133290.5</c:v>
                </c:pt>
                <c:pt idx="5">
                  <c:v>129414.1</c:v>
                </c:pt>
              </c:numCache>
            </c:numRef>
          </c:val>
        </c:ser>
        <c:marker val="1"/>
        <c:axId val="129431040"/>
        <c:axId val="129432576"/>
      </c:lineChart>
      <c:catAx>
        <c:axId val="129431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900"/>
            </a:pPr>
            <a:endParaRPr lang="ru-RU"/>
          </a:p>
        </c:txPr>
        <c:crossAx val="129432576"/>
        <c:crosses val="autoZero"/>
        <c:auto val="1"/>
        <c:lblAlgn val="ctr"/>
        <c:lblOffset val="100"/>
      </c:catAx>
      <c:valAx>
        <c:axId val="129432576"/>
        <c:scaling>
          <c:orientation val="minMax"/>
        </c:scaling>
        <c:axPos val="l"/>
        <c:majorGridlines/>
        <c:numFmt formatCode="General" sourceLinked="1"/>
        <c:tickLblPos val="nextTo"/>
        <c:crossAx val="129431040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81261999627095793"/>
          <c:y val="0.6833396687483031"/>
          <c:w val="0.18737988898928615"/>
          <c:h val="7.2855864281332838E-2"/>
        </c:manualLayout>
      </c:layout>
    </c:legend>
    <c:plotVisOnly val="1"/>
    <c:dispBlanksAs val="gap"/>
  </c:chart>
  <c:txPr>
    <a:bodyPr/>
    <a:lstStyle/>
    <a:p>
      <a:pPr>
        <a:defRPr sz="1845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otY val="10"/>
      <c:depthPercent val="100"/>
      <c:perspective val="20"/>
    </c:view3D>
    <c:plotArea>
      <c:layout>
        <c:manualLayout>
          <c:layoutTarget val="inner"/>
          <c:xMode val="edge"/>
          <c:yMode val="edge"/>
          <c:x val="0"/>
          <c:y val="0.14655409740449446"/>
          <c:w val="0.7928358057521443"/>
          <c:h val="0.841947944006999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053488626421698E-2"/>
                  <c:y val="-2.7324438611840248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baseline="0" dirty="0"/>
                      <a:t>Налоговые </a:t>
                    </a:r>
                    <a:r>
                      <a:rPr lang="ru-RU" sz="2000" b="1" baseline="0" dirty="0" smtClean="0"/>
                      <a:t>доходы</a:t>
                    </a:r>
                  </a:p>
                  <a:p>
                    <a:r>
                      <a:rPr lang="ru-RU" sz="2000" b="1" baseline="0" dirty="0" smtClean="0"/>
                      <a:t> 116 279 ,0</a:t>
                    </a:r>
                    <a:endParaRPr lang="ru-RU" sz="2000" b="1" baseline="0" dirty="0"/>
                  </a:p>
                  <a:p>
                    <a:endParaRPr lang="ru-RU" sz="2000" b="1" baseline="0" dirty="0"/>
                  </a:p>
                </c:rich>
              </c:tx>
            </c:dLbl>
            <c:numFmt formatCode="General" sourceLinked="0"/>
            <c:txPr>
              <a:bodyPr/>
              <a:lstStyle/>
              <a:p>
                <a:pPr>
                  <a:defRPr sz="2000" b="1" baseline="0"/>
                </a:pPr>
                <a:endParaRPr lang="ru-RU"/>
              </a:p>
            </c:txPr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116279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9364063867016647E-2"/>
                  <c:y val="-8.1446631671041089E-2"/>
                </c:manualLayout>
              </c:layout>
              <c:tx>
                <c:rich>
                  <a:bodyPr/>
                  <a:lstStyle/>
                  <a:p>
                    <a:pPr>
                      <a:defRPr sz="2000" b="1" baseline="0"/>
                    </a:pPr>
                    <a:r>
                      <a:rPr lang="ru-RU" sz="2000" b="1" baseline="0" dirty="0" smtClean="0"/>
                      <a:t>Неналоговые    доходы              7 275,0</a:t>
                    </a:r>
                    <a:endParaRPr lang="ru-RU" sz="2000" b="1" baseline="0" dirty="0"/>
                  </a:p>
                  <a:p>
                    <a:pPr>
                      <a:defRPr sz="2000" b="1" baseline="0"/>
                    </a:pPr>
                    <a:endParaRPr lang="ru-RU" sz="2000" b="1" baseline="0" dirty="0"/>
                  </a:p>
                </c:rich>
              </c:tx>
              <c:numFmt formatCode="General" sourceLinked="0"/>
              <c:spPr/>
            </c:dLbl>
            <c:numFmt formatCode="General" sourceLinked="0"/>
            <c:txPr>
              <a:bodyPr/>
              <a:lstStyle/>
              <a:p>
                <a:pPr>
                  <a:defRPr sz="2200" b="1" baseline="0"/>
                </a:pPr>
                <a:endParaRPr lang="ru-RU"/>
              </a:p>
            </c:txPr>
            <c:showVal val="1"/>
            <c:showSerName val="1"/>
            <c:separator>; </c:separator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7275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99CC"/>
            </a:solidFill>
          </c:spPr>
          <c:dLbls>
            <c:dLbl>
              <c:idx val="0"/>
              <c:layout>
                <c:manualLayout>
                  <c:x val="2.1157699504337438E-2"/>
                  <c:y val="0.20436759988334791"/>
                </c:manualLayout>
              </c:layout>
              <c:tx>
                <c:rich>
                  <a:bodyPr/>
                  <a:lstStyle/>
                  <a:p>
                    <a:pPr>
                      <a:defRPr sz="2000" baseline="0"/>
                    </a:pPr>
                    <a:r>
                      <a:rPr lang="ru-RU" sz="2000" b="1" baseline="0" dirty="0" smtClean="0"/>
                      <a:t> </a:t>
                    </a:r>
                    <a:r>
                      <a:rPr lang="ru-RU" sz="2000" b="1" baseline="0" dirty="0" err="1" smtClean="0"/>
                      <a:t>Безвозме</a:t>
                    </a:r>
                    <a:r>
                      <a:rPr lang="ru-RU" sz="2000" b="1" baseline="0" dirty="0" smtClean="0"/>
                      <a:t>-</a:t>
                    </a:r>
                  </a:p>
                  <a:p>
                    <a:pPr>
                      <a:defRPr sz="2000" baseline="0"/>
                    </a:pPr>
                    <a:r>
                      <a:rPr lang="ru-RU" sz="2000" b="1" baseline="0" dirty="0" err="1" smtClean="0"/>
                      <a:t>здные</a:t>
                    </a:r>
                    <a:r>
                      <a:rPr lang="ru-RU" sz="2000" b="1" baseline="0" dirty="0" smtClean="0"/>
                      <a:t> поступления  321954,7</a:t>
                    </a:r>
                  </a:p>
                </c:rich>
              </c:tx>
              <c:spPr/>
            </c:dLbl>
            <c:delete val="1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321954.7</c:v>
                </c:pt>
              </c:numCache>
            </c:numRef>
          </c:val>
        </c:ser>
        <c:gapWidth val="70"/>
        <c:gapDepth val="60"/>
        <c:shape val="cylinder"/>
        <c:axId val="132008960"/>
        <c:axId val="132014848"/>
        <c:axId val="0"/>
      </c:bar3DChart>
      <c:catAx>
        <c:axId val="132008960"/>
        <c:scaling>
          <c:orientation val="minMax"/>
        </c:scaling>
        <c:delete val="1"/>
        <c:axPos val="b"/>
        <c:tickLblPos val="nextTo"/>
        <c:crossAx val="132014848"/>
        <c:crosses val="autoZero"/>
        <c:auto val="1"/>
        <c:lblAlgn val="ctr"/>
        <c:lblOffset val="100"/>
      </c:catAx>
      <c:valAx>
        <c:axId val="132014848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3200896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2588201153146709E-2"/>
          <c:y val="0.17093606057837687"/>
          <c:w val="0.55787814523184598"/>
          <c:h val="0.656327283728251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99CCFF"/>
              </a:solidFill>
            </c:spPr>
          </c:dPt>
          <c:dPt>
            <c:idx val="8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9"/>
            <c:spPr>
              <a:solidFill>
                <a:srgbClr val="FF9900"/>
              </a:solidFill>
            </c:spPr>
          </c:dPt>
          <c:dPt>
            <c:idx val="1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6903838422524375"/>
                  <c:y val="-0.26859236387757834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9158276136627101E-2"/>
                  <c:y val="-1.0019210778053126E-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1.176508618388146E-2"/>
                  <c:y val="-4.2492131530166961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5.2841148679714407E-2"/>
                  <c:y val="-1.7693558463909669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2872585354815638"/>
                  <c:y val="-5.354059040046680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9.5001274264786731E-2"/>
                  <c:y val="-9.0802178711515955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1775063835903592E-3"/>
                  <c:y val="-0.10184953245964831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7.1903745818953965E-2"/>
                  <c:y val="-0.1011621464714187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0.135895505092297"/>
                  <c:y val="-0.10204845444981124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0.19601295103273184"/>
                  <c:y val="-0.10096819753100973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0.19550021459023093"/>
                  <c:y val="-2.2254397649478851E-2"/>
                </c:manualLayout>
              </c:layout>
              <c:dLblPos val="bestFit"/>
              <c:showVal val="1"/>
            </c:dLbl>
            <c:spPr>
              <a:noFill/>
              <a:ln w="25204">
                <a:noFill/>
              </a:ln>
            </c:spPr>
            <c:txPr>
              <a:bodyPr/>
              <a:lstStyle/>
              <a:p>
                <a:pPr>
                  <a:defRPr sz="1799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Акцизы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оказания платных услуг</c:v>
                </c:pt>
                <c:pt idx="6">
                  <c:v>Доходы от продажи имущества</c:v>
                </c:pt>
                <c:pt idx="7">
                  <c:v>Штрафы, санкции, возмещение ущерба</c:v>
                </c:pt>
                <c:pt idx="8">
                  <c:v>Государственная пошлина</c:v>
                </c:pt>
                <c:pt idx="9">
                  <c:v>Платежи при пользовании природными ресурсами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85751</c:v>
                </c:pt>
                <c:pt idx="1">
                  <c:v>12690</c:v>
                </c:pt>
                <c:pt idx="2">
                  <c:v>9424</c:v>
                </c:pt>
                <c:pt idx="3">
                  <c:v>8070</c:v>
                </c:pt>
                <c:pt idx="4">
                  <c:v>3605</c:v>
                </c:pt>
                <c:pt idx="5">
                  <c:v>2100</c:v>
                </c:pt>
                <c:pt idx="6">
                  <c:v>1000</c:v>
                </c:pt>
                <c:pt idx="7">
                  <c:v>500</c:v>
                </c:pt>
                <c:pt idx="8">
                  <c:v>344</c:v>
                </c:pt>
                <c:pt idx="9">
                  <c:v>58</c:v>
                </c:pt>
                <c:pt idx="10">
                  <c:v>12</c:v>
                </c:pt>
              </c:numCache>
            </c:numRef>
          </c:val>
        </c:ser>
        <c:firstSliceAng val="0"/>
      </c:pieChart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576849370151851"/>
          <c:y val="2.7120734908136476E-2"/>
          <c:w val="0.3907152413747722"/>
          <c:h val="0.97287926509186351"/>
        </c:manualLayout>
      </c:layout>
      <c:txPr>
        <a:bodyPr/>
        <a:lstStyle/>
        <a:p>
          <a:pPr>
            <a:defRPr sz="1599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6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5638977473156662E-2"/>
          <c:y val="6.8225737176445103E-2"/>
          <c:w val="0.60684057886178344"/>
          <c:h val="0.651246216215680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explosion val="11"/>
          <c:dPt>
            <c:idx val="0"/>
            <c:spPr>
              <a:solidFill>
                <a:srgbClr val="FF3300"/>
              </a:solidFill>
            </c:spPr>
          </c:dPt>
          <c:dPt>
            <c:idx val="1"/>
            <c:explosion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bg1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2054356160025452"/>
                  <c:y val="3.6379837135742742E-2"/>
                </c:manualLayout>
              </c:layout>
              <c:tx>
                <c:rich>
                  <a:bodyPr/>
                  <a:lstStyle/>
                  <a:p>
                    <a:r>
                      <a:rPr lang="en-US" sz="2796" dirty="0" smtClean="0"/>
                      <a:t>4</a:t>
                    </a:r>
                    <a:r>
                      <a:rPr lang="ru-RU" sz="2796" dirty="0" smtClean="0"/>
                      <a:t>1,6</a:t>
                    </a:r>
                    <a:r>
                      <a:rPr lang="en-US" sz="2796" dirty="0" smtClean="0"/>
                      <a:t>%</a:t>
                    </a:r>
                    <a:endParaRPr lang="en-US" sz="2800" dirty="0"/>
                  </a:p>
                </c:rich>
              </c:tx>
              <c:dLblPos val="bestFit"/>
            </c:dLbl>
            <c:dLbl>
              <c:idx val="1"/>
              <c:layout>
                <c:manualLayout>
                  <c:x val="4.5394720117032009E-2"/>
                  <c:y val="-0.15262857166750263"/>
                </c:manualLayout>
              </c:layout>
              <c:tx>
                <c:rich>
                  <a:bodyPr/>
                  <a:lstStyle/>
                  <a:p>
                    <a:r>
                      <a:rPr lang="en-US" sz="2796" dirty="0" smtClean="0"/>
                      <a:t>1</a:t>
                    </a:r>
                    <a:r>
                      <a:rPr lang="ru-RU" sz="2796" dirty="0" smtClean="0"/>
                      <a:t>8,2</a:t>
                    </a:r>
                    <a:r>
                      <a:rPr lang="en-US" sz="2796" dirty="0" smtClean="0"/>
                      <a:t>%</a:t>
                    </a:r>
                    <a:endParaRPr lang="en-US" sz="2800" dirty="0"/>
                  </a:p>
                </c:rich>
              </c:tx>
              <c:dLblPos val="bestFit"/>
            </c:dLbl>
            <c:dLbl>
              <c:idx val="2"/>
              <c:layout>
                <c:manualLayout>
                  <c:x val="9.0199315994591828E-2"/>
                  <c:y val="6.643838750925371E-2"/>
                </c:manualLayout>
              </c:layout>
              <c:tx>
                <c:rich>
                  <a:bodyPr/>
                  <a:lstStyle/>
                  <a:p>
                    <a:r>
                      <a:rPr lang="en-US" sz="2796" dirty="0" smtClean="0"/>
                      <a:t>4</a:t>
                    </a:r>
                    <a:r>
                      <a:rPr lang="ru-RU" sz="2796" dirty="0" smtClean="0"/>
                      <a:t>0,</a:t>
                    </a:r>
                    <a:r>
                      <a:rPr lang="en-US" sz="2796" dirty="0" smtClean="0"/>
                      <a:t>2</a:t>
                    </a:r>
                    <a:r>
                      <a:rPr lang="en-US" sz="2796" dirty="0"/>
                      <a:t>%</a:t>
                    </a:r>
                  </a:p>
                </c:rich>
              </c:tx>
              <c:dLblPos val="bestFit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 w="21534">
                <a:noFill/>
              </a:ln>
            </c:spPr>
            <c:txPr>
              <a:bodyPr/>
              <a:lstStyle/>
              <a:p>
                <a:pPr>
                  <a:defRPr sz="2796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139633.29999999999</c:v>
                </c:pt>
                <c:pt idx="1">
                  <c:v>47272.3</c:v>
                </c:pt>
                <c:pt idx="2">
                  <c:v>135049.1</c:v>
                </c:pt>
              </c:numCache>
            </c:numRef>
          </c:val>
        </c:ser>
        <c:firstSliceAng val="0"/>
      </c:pieChart>
      <c:spPr>
        <a:noFill/>
        <a:ln w="25386">
          <a:noFill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"/>
          <c:y val="0.6953552548889137"/>
          <c:w val="0.35377360878101743"/>
          <c:h val="0.3046447451110863"/>
        </c:manualLayout>
      </c:layout>
      <c:txPr>
        <a:bodyPr/>
        <a:lstStyle/>
        <a:p>
          <a:pPr>
            <a:defRPr sz="279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526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7935">
              <a:solidFill>
                <a:srgbClr val="ED03D1"/>
              </a:solidFill>
              <a:headEnd type="diamond" w="lg" len="med"/>
              <a:tailEnd type="diamond" w="lg" len="med"/>
            </a:ln>
          </c:spPr>
          <c:dLbls>
            <c:dLbl>
              <c:idx val="0"/>
              <c:layout>
                <c:manualLayout>
                  <c:x val="-7.0546737213403904E-2"/>
                  <c:y val="7.77455799917275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6437389770723101E-2"/>
                  <c:y val="-5.960438010510119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6313932980599746E-2"/>
                  <c:y val="-7.256235087324799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0793650793650794E-2"/>
                  <c:y val="-7.515365934833058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3492063492063724E-2"/>
                  <c:y val="6.478753565355013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2574955908289281E-2"/>
                  <c:y val="-6.737903707969218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998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 г</c:v>
                </c:pt>
                <c:pt idx="5">
                  <c:v>2026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543483.30000000005</c:v>
                </c:pt>
                <c:pt idx="1">
                  <c:v>576308.30000000005</c:v>
                </c:pt>
                <c:pt idx="2">
                  <c:v>501154.5</c:v>
                </c:pt>
                <c:pt idx="3">
                  <c:v>435508.7</c:v>
                </c:pt>
                <c:pt idx="4">
                  <c:v>420870.5</c:v>
                </c:pt>
                <c:pt idx="5">
                  <c:v>434604.4</c:v>
                </c:pt>
              </c:numCache>
            </c:numRef>
          </c:val>
        </c:ser>
        <c:marker val="1"/>
        <c:axId val="52189824"/>
        <c:axId val="52220288"/>
      </c:lineChart>
      <c:catAx>
        <c:axId val="52189824"/>
        <c:scaling>
          <c:orientation val="minMax"/>
        </c:scaling>
        <c:axPos val="b"/>
        <c:numFmt formatCode="General" sourceLinked="1"/>
        <c:tickLblPos val="nextTo"/>
        <c:crossAx val="52220288"/>
        <c:crosses val="autoZero"/>
        <c:auto val="1"/>
        <c:lblAlgn val="ctr"/>
        <c:lblOffset val="100"/>
      </c:catAx>
      <c:valAx>
        <c:axId val="52220288"/>
        <c:scaling>
          <c:orientation val="minMax"/>
        </c:scaling>
        <c:axPos val="l"/>
        <c:majorGridlines/>
        <c:numFmt formatCode="General" sourceLinked="1"/>
        <c:tickLblPos val="nextTo"/>
        <c:crossAx val="5218982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txPr>
    <a:bodyPr/>
    <a:lstStyle/>
    <a:p>
      <a:pPr>
        <a:defRPr sz="1789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1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rgbClr val="99D195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olidFill>
          <a:srgbClr val="7FFD85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33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rgbClr val="66CC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olidFill>
          <a:srgbClr val="FF99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olidFill>
          <a:schemeClr val="bg1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rgbClr val="00B050"/>
        </a:solidFill>
        <a:ln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a:ln>
        <a:scene3d>
          <a:camera prst="orthographicFront"/>
          <a:lightRig rig="flat" dir="t"/>
        </a:scene3d>
        <a:sp3d prstMaterial="dkEdge">
          <a:bevelT w="12065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F7E30CB8-7915-4D71-AFF1-7D8E4E20B430}">
      <dgm:prSet phldrT="[Текст]" custRadScaleRad="97251" custRadScaleInc="30924"/>
      <dgm:spPr>
        <a:solidFill>
          <a:srgbClr val="FF99CC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5A5185CC-91A2-41B0-AA08-4A2DD840E696}" type="parTrans" cxnId="{120ACEE8-AFF2-49CB-8E9E-AD084C1259E5}">
      <dgm:prSet/>
      <dgm:spPr/>
      <dgm:t>
        <a:bodyPr/>
        <a:lstStyle/>
        <a:p>
          <a:endParaRPr lang="ru-RU"/>
        </a:p>
      </dgm:t>
    </dgm:pt>
    <dgm:pt modelId="{EB2C013D-9CCF-4AAB-9234-F3736C16E74E}" type="sibTrans" cxnId="{120ACEE8-AFF2-49CB-8E9E-AD084C1259E5}">
      <dgm:prSet/>
      <dgm:spPr/>
      <dgm:t>
        <a:bodyPr/>
        <a:lstStyle/>
        <a:p>
          <a:endParaRPr lang="ru-RU"/>
        </a:p>
      </dgm:t>
    </dgm:pt>
    <dgm:pt modelId="{282917A6-56F1-4607-AC04-5351859C64EB}">
      <dgm:prSet custRadScaleRad="100250" custRadScaleInc="-112133"/>
      <dgm:spPr/>
      <dgm:t>
        <a:bodyPr/>
        <a:lstStyle/>
        <a:p>
          <a:endParaRPr lang="ru-RU" dirty="0"/>
        </a:p>
      </dgm:t>
    </dgm:pt>
    <dgm:pt modelId="{7CF83D67-B342-4DF2-8EE0-57293DC3363F}" type="parTrans" cxnId="{4968683F-79C5-4E1F-B37A-34005FB134F0}">
      <dgm:prSet/>
      <dgm:spPr/>
      <dgm:t>
        <a:bodyPr/>
        <a:lstStyle/>
        <a:p>
          <a:endParaRPr lang="ru-RU"/>
        </a:p>
      </dgm:t>
    </dgm:pt>
    <dgm:pt modelId="{9CFD062D-C757-4E03-A1BE-B3139E6F640B}" type="sibTrans" cxnId="{4968683F-79C5-4E1F-B37A-34005FB134F0}">
      <dgm:prSet/>
      <dgm:spPr/>
      <dgm:t>
        <a:bodyPr/>
        <a:lstStyle/>
        <a:p>
          <a:endParaRPr lang="ru-RU"/>
        </a:p>
      </dgm:t>
    </dgm:pt>
    <dgm:pt modelId="{F7402BDE-0148-47C7-BEC0-CB051387AE55}">
      <dgm:prSet custRadScaleRad="100250" custRadScaleInc="-112133"/>
      <dgm:spPr/>
      <dgm:t>
        <a:bodyPr/>
        <a:lstStyle/>
        <a:p>
          <a:endParaRPr lang="ru-RU" dirty="0"/>
        </a:p>
      </dgm:t>
    </dgm:pt>
    <dgm:pt modelId="{394D13E2-86DA-40D9-8E7D-53721D18CE1D}" type="parTrans" cxnId="{FBB27ED4-E546-491B-9352-8494A138A6D3}">
      <dgm:prSet/>
      <dgm:spPr/>
      <dgm:t>
        <a:bodyPr/>
        <a:lstStyle/>
        <a:p>
          <a:endParaRPr lang="ru-RU"/>
        </a:p>
      </dgm:t>
    </dgm:pt>
    <dgm:pt modelId="{8DB9AEAB-2CC4-4C22-A887-CDF1A76F8EA2}" type="sibTrans" cxnId="{FBB27ED4-E546-491B-9352-8494A138A6D3}">
      <dgm:prSet/>
      <dgm:spPr/>
      <dgm:t>
        <a:bodyPr/>
        <a:lstStyle/>
        <a:p>
          <a:endParaRPr lang="ru-RU"/>
        </a:p>
      </dgm:t>
    </dgm:pt>
    <dgm:pt modelId="{94AD8094-0631-4F67-BC13-EEDCC9F368E9}">
      <dgm:prSet custRadScaleRad="100250" custRadScaleInc="-112133"/>
      <dgm:spPr/>
      <dgm:t>
        <a:bodyPr/>
        <a:lstStyle/>
        <a:p>
          <a:endParaRPr lang="ru-RU" dirty="0"/>
        </a:p>
      </dgm:t>
    </dgm:pt>
    <dgm:pt modelId="{BD283C46-3EE8-4C96-85C3-F9AE20BE6A93}" type="parTrans" cxnId="{F4783C8B-F894-49D3-975F-DA5F9A2A624D}">
      <dgm:prSet/>
      <dgm:spPr/>
      <dgm:t>
        <a:bodyPr/>
        <a:lstStyle/>
        <a:p>
          <a:endParaRPr lang="ru-RU"/>
        </a:p>
      </dgm:t>
    </dgm:pt>
    <dgm:pt modelId="{B955FDAF-7FAA-4D35-BB14-97C838AD926C}" type="sibTrans" cxnId="{F4783C8B-F894-49D3-975F-DA5F9A2A624D}">
      <dgm:prSet/>
      <dgm:spPr/>
      <dgm:t>
        <a:bodyPr/>
        <a:lstStyle/>
        <a:p>
          <a:endParaRPr lang="ru-RU"/>
        </a:p>
      </dgm:t>
    </dgm:pt>
    <dgm:pt modelId="{01BBF8F7-3710-49A2-BAD1-FD69272FE00B}">
      <dgm:prSet custRadScaleRad="100715" custRadScaleInc="29294"/>
      <dgm:spPr/>
      <dgm:t>
        <a:bodyPr/>
        <a:lstStyle/>
        <a:p>
          <a:endParaRPr lang="ru-RU"/>
        </a:p>
      </dgm:t>
    </dgm:pt>
    <dgm:pt modelId="{44DE391D-195F-474F-8DD4-D2ED963DB6A7}" type="parTrans" cxnId="{08A844E2-C79B-486C-87E3-A8C8C102F499}">
      <dgm:prSet/>
      <dgm:spPr/>
      <dgm:t>
        <a:bodyPr/>
        <a:lstStyle/>
        <a:p>
          <a:endParaRPr lang="ru-RU"/>
        </a:p>
      </dgm:t>
    </dgm:pt>
    <dgm:pt modelId="{F312E1A3-0F31-4895-BB85-15234353BD62}" type="sibTrans" cxnId="{08A844E2-C79B-486C-87E3-A8C8C102F499}">
      <dgm:prSet/>
      <dgm:spPr/>
      <dgm:t>
        <a:bodyPr/>
        <a:lstStyle/>
        <a:p>
          <a:endParaRPr lang="ru-RU"/>
        </a:p>
      </dgm:t>
    </dgm:pt>
    <dgm:pt modelId="{411E1907-C735-4B94-8223-367F6A935F70}">
      <dgm:prSet custRadScaleRad="100715" custRadScaleInc="29294"/>
      <dgm:spPr/>
      <dgm:t>
        <a:bodyPr/>
        <a:lstStyle/>
        <a:p>
          <a:endParaRPr lang="ru-RU"/>
        </a:p>
      </dgm:t>
    </dgm:pt>
    <dgm:pt modelId="{93DCE386-5EBD-4515-959B-149BC31F7F8F}" type="parTrans" cxnId="{A34A2774-BEC3-482C-A5B9-17CD29A9F2C3}">
      <dgm:prSet/>
      <dgm:spPr/>
      <dgm:t>
        <a:bodyPr/>
        <a:lstStyle/>
        <a:p>
          <a:endParaRPr lang="ru-RU"/>
        </a:p>
      </dgm:t>
    </dgm:pt>
    <dgm:pt modelId="{9EE97E6C-9069-4AFC-A527-DFFD6F3FDA54}" type="sibTrans" cxnId="{A34A2774-BEC3-482C-A5B9-17CD29A9F2C3}">
      <dgm:prSet/>
      <dgm:spPr/>
      <dgm:t>
        <a:bodyPr/>
        <a:lstStyle/>
        <a:p>
          <a:endParaRPr lang="ru-RU"/>
        </a:p>
      </dgm:t>
    </dgm:pt>
    <dgm:pt modelId="{7FE44576-964C-4252-BFE1-65730E374F12}">
      <dgm:prSet phldrT="[Текст]" custScaleX="84361" custScaleY="87711" custRadScaleRad="91346" custRadScaleInc="-30823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022CDA-4237-4E57-97AF-018A34395707}" type="parTrans" cxnId="{97E1332B-409E-4EA7-8DB8-BC82297CDD05}">
      <dgm:prSet/>
      <dgm:spPr/>
      <dgm:t>
        <a:bodyPr/>
        <a:lstStyle/>
        <a:p>
          <a:endParaRPr lang="ru-RU"/>
        </a:p>
      </dgm:t>
    </dgm:pt>
    <dgm:pt modelId="{7B1DDD6A-FF2B-4EB6-BD37-BF4FD813DD2C}" type="sibTrans" cxnId="{97E1332B-409E-4EA7-8DB8-BC82297CDD05}">
      <dgm:prSet/>
      <dgm:spPr/>
      <dgm:t>
        <a:bodyPr/>
        <a:lstStyle/>
        <a:p>
          <a:endParaRPr lang="ru-RU"/>
        </a:p>
      </dgm:t>
    </dgm:pt>
    <dgm:pt modelId="{0DE58D05-D753-4405-A950-95664D12D517}">
      <dgm:prSet phldrT="[Текст]" custScaleX="84361" custScaleY="87711" custRadScaleRad="91346" custRadScaleInc="-30823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1A5DB13A-3CD3-49FD-BCD8-D084870D108E}" type="parTrans" cxnId="{9126102C-D5A6-4A99-B693-F40DE011855B}">
      <dgm:prSet/>
      <dgm:spPr/>
      <dgm:t>
        <a:bodyPr/>
        <a:lstStyle/>
        <a:p>
          <a:endParaRPr lang="ru-RU"/>
        </a:p>
      </dgm:t>
    </dgm:pt>
    <dgm:pt modelId="{3425D828-B9A9-4BA7-8F71-C2781F70DCE9}" type="sibTrans" cxnId="{9126102C-D5A6-4A99-B693-F40DE011855B}">
      <dgm:prSet/>
      <dgm:spPr/>
      <dgm:t>
        <a:bodyPr/>
        <a:lstStyle/>
        <a:p>
          <a:endParaRPr lang="ru-RU"/>
        </a:p>
      </dgm:t>
    </dgm:pt>
    <dgm:pt modelId="{F5CA3B3B-C576-4DDD-BCC6-B8FE6318A1CC}">
      <dgm:prSet phldrT="[Текст]" custRadScaleRad="97251" custRadScaleInc="30924"/>
      <dgm:spPr>
        <a:solidFill>
          <a:srgbClr val="FF99CC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313BC23-E33B-4D85-95AB-B27A3DA0A6EE}" type="sibTrans" cxnId="{5F7A3C59-CD90-4841-89E0-36C37371D24C}">
      <dgm:prSet/>
      <dgm:spPr/>
      <dgm:t>
        <a:bodyPr/>
        <a:lstStyle/>
        <a:p>
          <a:endParaRPr lang="ru-RU"/>
        </a:p>
      </dgm:t>
    </dgm:pt>
    <dgm:pt modelId="{CEB4ADD6-6163-4D2E-8927-A735532D8684}" type="parTrans" cxnId="{5F7A3C59-CD90-4841-89E0-36C37371D24C}">
      <dgm:prSet/>
      <dgm:spPr/>
      <dgm:t>
        <a:bodyPr/>
        <a:lstStyle/>
        <a:p>
          <a:endParaRPr lang="ru-RU"/>
        </a:p>
      </dgm:t>
    </dgm:pt>
    <dgm:pt modelId="{E39FE193-416C-4579-AA4D-E6A6277B01A1}">
      <dgm:prSet custT="1"/>
      <dgm:spPr>
        <a:solidFill>
          <a:srgbClr val="FFFF99"/>
        </a:solidFill>
      </dgm:spPr>
      <dgm:t>
        <a:bodyPr/>
        <a:lstStyle/>
        <a:p>
          <a:endParaRPr lang="en-US" sz="1800" baseline="0" dirty="0"/>
        </a:p>
      </dgm:t>
    </dgm:pt>
    <dgm:pt modelId="{F860F0DB-535B-4A75-A016-4EDBD6717A13}" type="parTrans" cxnId="{9254E00E-0534-415E-977C-67E093B40CCB}">
      <dgm:prSet/>
      <dgm:spPr/>
      <dgm:t>
        <a:bodyPr/>
        <a:lstStyle/>
        <a:p>
          <a:endParaRPr lang="ru-RU"/>
        </a:p>
      </dgm:t>
    </dgm:pt>
    <dgm:pt modelId="{39F2E45F-30C4-4D79-914C-0CC79017A2FB}" type="sibTrans" cxnId="{9254E00E-0534-415E-977C-67E093B40CCB}">
      <dgm:prSet/>
      <dgm:spPr/>
      <dgm:t>
        <a:bodyPr/>
        <a:lstStyle/>
        <a:p>
          <a:endParaRPr lang="ru-RU"/>
        </a:p>
      </dgm:t>
    </dgm:pt>
    <dgm:pt modelId="{4114BE65-DF77-4190-A28E-F626539A28CC}">
      <dgm:prSet phldrT="[Текст]" custScaleX="96697" custScaleY="89169" custRadScaleRad="97844" custRadScaleInc="76915"/>
      <dgm:spPr>
        <a:solidFill>
          <a:srgbClr val="FF33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C821A2E-8228-4EE3-B309-E227DADDF1EE}" type="parTrans" cxnId="{F4CEA4D7-80A8-4B4C-8446-1A1DAEEA0607}">
      <dgm:prSet/>
      <dgm:spPr/>
      <dgm:t>
        <a:bodyPr/>
        <a:lstStyle/>
        <a:p>
          <a:endParaRPr lang="ru-RU"/>
        </a:p>
      </dgm:t>
    </dgm:pt>
    <dgm:pt modelId="{68D175E2-F5E8-4BD1-8D05-9889DD733456}" type="sibTrans" cxnId="{F4CEA4D7-80A8-4B4C-8446-1A1DAEEA0607}">
      <dgm:prSet/>
      <dgm:spPr/>
      <dgm:t>
        <a:bodyPr/>
        <a:lstStyle/>
        <a:p>
          <a:endParaRPr lang="ru-RU"/>
        </a:p>
      </dgm:t>
    </dgm:pt>
    <dgm:pt modelId="{76E7EB3C-924A-4D0C-ACDF-9BB9F58BC230}">
      <dgm:prSet phldrT="[Текст]" custScaleX="96697" custScaleY="89169" custRadScaleRad="97844" custRadScaleInc="76915"/>
      <dgm:spPr>
        <a:solidFill>
          <a:srgbClr val="FF33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D01D609-8E82-4E21-9900-91A1B24596F9}" type="parTrans" cxnId="{7B543D6C-EFB6-4D1C-B50E-94FCBA03F78C}">
      <dgm:prSet/>
      <dgm:spPr/>
      <dgm:t>
        <a:bodyPr/>
        <a:lstStyle/>
        <a:p>
          <a:endParaRPr lang="ru-RU"/>
        </a:p>
      </dgm:t>
    </dgm:pt>
    <dgm:pt modelId="{B37FA99E-B3BA-48C1-A29B-41C075FB5751}" type="sibTrans" cxnId="{7B543D6C-EFB6-4D1C-B50E-94FCBA03F78C}">
      <dgm:prSet/>
      <dgm:spPr/>
      <dgm:t>
        <a:bodyPr/>
        <a:lstStyle/>
        <a:p>
          <a:endParaRPr lang="ru-RU"/>
        </a:p>
      </dgm:t>
    </dgm:pt>
    <dgm:pt modelId="{2FEF751A-B7A6-49CE-A86C-6F8026B30BA0}">
      <dgm:prSet phldrT="[Текст]" custScaleX="96697" custScaleY="89169" custRadScaleRad="97844" custRadScaleInc="76915"/>
      <dgm:spPr>
        <a:solidFill>
          <a:srgbClr val="FF33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0A6423-2F97-4213-861A-E13B4B2215C9}" type="parTrans" cxnId="{E489E441-8BBF-4C25-9E75-922FEED705C1}">
      <dgm:prSet/>
      <dgm:spPr/>
      <dgm:t>
        <a:bodyPr/>
        <a:lstStyle/>
        <a:p>
          <a:endParaRPr lang="ru-RU"/>
        </a:p>
      </dgm:t>
    </dgm:pt>
    <dgm:pt modelId="{A298535D-405E-4BC4-AF8A-09480631419B}" type="sibTrans" cxnId="{E489E441-8BBF-4C25-9E75-922FEED705C1}">
      <dgm:prSet/>
      <dgm:spPr/>
      <dgm:t>
        <a:bodyPr/>
        <a:lstStyle/>
        <a:p>
          <a:endParaRPr lang="ru-RU"/>
        </a:p>
      </dgm:t>
    </dgm:pt>
    <dgm:pt modelId="{5E8ABA57-EB6E-4E53-A044-F2C08A34A92D}">
      <dgm:prSet phldrT="[Текст]" custScaleX="96697" custScaleY="89169" custRadScaleRad="97844" custRadScaleInc="76915"/>
      <dgm:spPr>
        <a:solidFill>
          <a:srgbClr val="FF33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4BC49D00-3843-41C5-9EDF-458E6EE210A4}" type="parTrans" cxnId="{D8E3ACFE-8E1B-4FD4-B24D-0D2BF5D7ADB4}">
      <dgm:prSet/>
      <dgm:spPr/>
      <dgm:t>
        <a:bodyPr/>
        <a:lstStyle/>
        <a:p>
          <a:endParaRPr lang="ru-RU"/>
        </a:p>
      </dgm:t>
    </dgm:pt>
    <dgm:pt modelId="{7896E34D-2FFD-4801-A2AA-C1CAB1FFE365}" type="sibTrans" cxnId="{D8E3ACFE-8E1B-4FD4-B24D-0D2BF5D7ADB4}">
      <dgm:prSet/>
      <dgm:spPr/>
      <dgm:t>
        <a:bodyPr/>
        <a:lstStyle/>
        <a:p>
          <a:endParaRPr lang="ru-RU"/>
        </a:p>
      </dgm:t>
    </dgm:pt>
    <dgm:pt modelId="{30D6248B-C637-4FE1-BF12-20156FB8CF63}" type="pres">
      <dgm:prSet presAssocID="{6B4A9C71-5243-4375-98C7-BA18914683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4EC46-F9EB-41F8-BB4A-8E44CD2E96E0}" type="pres">
      <dgm:prSet presAssocID="{6F647F05-65E5-443B-9310-4AF895EEC1B0}" presName="centerShape" presStyleLbl="node0" presStyleIdx="0" presStyleCnt="1"/>
      <dgm:spPr/>
      <dgm:t>
        <a:bodyPr/>
        <a:lstStyle/>
        <a:p>
          <a:endParaRPr lang="ru-RU"/>
        </a:p>
      </dgm:t>
    </dgm:pt>
    <dgm:pt modelId="{78556C54-31B1-4F5F-908F-B60A62DDF356}" type="pres">
      <dgm:prSet presAssocID="{8D513BD1-7137-4BB2-A1F4-1B02EFB0F34F}" presName="Name9" presStyleLbl="parChTrans1D2" presStyleIdx="0" presStyleCnt="10"/>
      <dgm:spPr/>
      <dgm:t>
        <a:bodyPr/>
        <a:lstStyle/>
        <a:p>
          <a:endParaRPr lang="ru-RU"/>
        </a:p>
      </dgm:t>
    </dgm:pt>
    <dgm:pt modelId="{74990404-A6BC-4212-B755-4795369ED46F}" type="pres">
      <dgm:prSet presAssocID="{8D513BD1-7137-4BB2-A1F4-1B02EFB0F34F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9E4881AC-6AB2-49DB-966C-7EBC4FD3B1FE}" type="pres">
      <dgm:prSet presAssocID="{D63A74EC-A1EC-4823-AB28-835C2DE63D58}" presName="node" presStyleLbl="node1" presStyleIdx="0" presStyleCnt="10" custScaleX="90647" custScaleY="87711" custRadScaleRad="100379" custRadScaleInc="-130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8B67E-19B8-4DC8-946A-CCF7838087D7}" type="pres">
      <dgm:prSet presAssocID="{082CE592-953F-441B-B0C2-F864433A8493}" presName="Name9" presStyleLbl="parChTrans1D2" presStyleIdx="1" presStyleCnt="10"/>
      <dgm:spPr/>
      <dgm:t>
        <a:bodyPr/>
        <a:lstStyle/>
        <a:p>
          <a:endParaRPr lang="ru-RU"/>
        </a:p>
      </dgm:t>
    </dgm:pt>
    <dgm:pt modelId="{398264F9-5F8E-4C15-916A-732A178C4854}" type="pres">
      <dgm:prSet presAssocID="{082CE592-953F-441B-B0C2-F864433A8493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26D18ABC-E46C-42DD-A57B-A37FA0F04627}" type="pres">
      <dgm:prSet presAssocID="{4B1A8440-411B-4A5D-AFC7-3583C59ADD0E}" presName="node" presStyleLbl="node1" presStyleIdx="1" presStyleCnt="10" custScaleX="87708" custScaleY="84360" custRadScaleRad="93823" custRadScaleInc="-160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52384-9661-472D-9922-9B7A16B25156}" type="pres">
      <dgm:prSet presAssocID="{A8FC0520-4E1C-47C9-9459-5A566E2A3269}" presName="Name9" presStyleLbl="parChTrans1D2" presStyleIdx="2" presStyleCnt="10"/>
      <dgm:spPr/>
      <dgm:t>
        <a:bodyPr/>
        <a:lstStyle/>
        <a:p>
          <a:endParaRPr lang="ru-RU"/>
        </a:p>
      </dgm:t>
    </dgm:pt>
    <dgm:pt modelId="{99F2AB41-1168-4F86-99B9-75ED118CCA20}" type="pres">
      <dgm:prSet presAssocID="{A8FC0520-4E1C-47C9-9459-5A566E2A3269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A679B324-45C0-4F7D-904C-CE17959D518B}" type="pres">
      <dgm:prSet presAssocID="{420BA717-63F2-4ED1-9193-BDF0AD7BC7EB}" presName="node" presStyleLbl="node1" presStyleIdx="2" presStyleCnt="10" custScaleX="87429" custScaleY="87709" custRadScaleRad="86535" custRadScaleInc="108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06DFC-6D2F-41A4-BED5-1788CD03297C}" type="pres">
      <dgm:prSet presAssocID="{CCCDC2A1-B573-48DB-AE6D-1F76901F1671}" presName="Name9" presStyleLbl="parChTrans1D2" presStyleIdx="3" presStyleCnt="10"/>
      <dgm:spPr/>
      <dgm:t>
        <a:bodyPr/>
        <a:lstStyle/>
        <a:p>
          <a:endParaRPr lang="ru-RU"/>
        </a:p>
      </dgm:t>
    </dgm:pt>
    <dgm:pt modelId="{E0B9F68C-0D87-4749-AF6E-2F017BC8267B}" type="pres">
      <dgm:prSet presAssocID="{CCCDC2A1-B573-48DB-AE6D-1F76901F1671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C22D1E7F-D50A-47A8-8880-EABA3CA0DCE3}" type="pres">
      <dgm:prSet presAssocID="{90B43A1C-85AB-40E4-9687-2313E85E0399}" presName="node" presStyleLbl="node1" presStyleIdx="3" presStyleCnt="10" custScaleX="93175" custScaleY="94799" custRadScaleRad="91689" custRadScaleInc="96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DE436-2AA3-4E3D-B81A-B67E7A9DEE85}" type="pres">
      <dgm:prSet presAssocID="{6598F354-400C-439C-BDD5-729D663E252E}" presName="Name9" presStyleLbl="parChTrans1D2" presStyleIdx="4" presStyleCnt="10"/>
      <dgm:spPr/>
      <dgm:t>
        <a:bodyPr/>
        <a:lstStyle/>
        <a:p>
          <a:endParaRPr lang="ru-RU"/>
        </a:p>
      </dgm:t>
    </dgm:pt>
    <dgm:pt modelId="{C862EB4B-C2DD-4CB8-90C9-B133A9F2FA89}" type="pres">
      <dgm:prSet presAssocID="{6598F354-400C-439C-BDD5-729D663E252E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1397982D-1D4B-4DBA-9997-D18B9B75E813}" type="pres">
      <dgm:prSet presAssocID="{AA0A2BD5-A368-4F17-8E9D-23F1FC377812}" presName="node" presStyleLbl="node1" presStyleIdx="4" presStyleCnt="10" custScaleX="96697" custScaleY="89169" custRadScaleRad="97844" custRadScaleInc="76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32E02-8F8B-413F-9A20-4F84CFFD4277}" type="pres">
      <dgm:prSet presAssocID="{9DEE7B50-C1CB-48D2-999B-DF1098A88396}" presName="Name9" presStyleLbl="parChTrans1D2" presStyleIdx="5" presStyleCnt="10"/>
      <dgm:spPr/>
      <dgm:t>
        <a:bodyPr/>
        <a:lstStyle/>
        <a:p>
          <a:endParaRPr lang="ru-RU"/>
        </a:p>
      </dgm:t>
    </dgm:pt>
    <dgm:pt modelId="{C730AC3F-E847-4FEE-AE72-26BC44A37DDF}" type="pres">
      <dgm:prSet presAssocID="{9DEE7B50-C1CB-48D2-999B-DF1098A88396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7E6430A4-F40A-40EF-97C9-813FDEAADA8A}" type="pres">
      <dgm:prSet presAssocID="{D2A69AB7-A0A6-4501-95CD-2902A3384DE3}" presName="node" presStyleLbl="node1" presStyleIdx="5" presStyleCnt="10" custScaleX="91506" custScaleY="92076" custRadScaleRad="101272" custRadScaleInc="88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AF015-D273-4FA5-9075-2872FC792594}" type="pres">
      <dgm:prSet presAssocID="{BC4B6763-2F33-4CCB-B9CC-377BBD0F0800}" presName="Name9" presStyleLbl="parChTrans1D2" presStyleIdx="6" presStyleCnt="10"/>
      <dgm:spPr/>
      <dgm:t>
        <a:bodyPr/>
        <a:lstStyle/>
        <a:p>
          <a:endParaRPr lang="ru-RU"/>
        </a:p>
      </dgm:t>
    </dgm:pt>
    <dgm:pt modelId="{9E9F0E87-6631-4542-A8F3-1277EAC611F8}" type="pres">
      <dgm:prSet presAssocID="{BC4B6763-2F33-4CCB-B9CC-377BBD0F0800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CAD3747E-C32C-4A97-80BF-868559D69C06}" type="pres">
      <dgm:prSet presAssocID="{9F96D360-CB55-48DB-9778-BF90DCE1129E}" presName="node" presStyleLbl="node1" presStyleIdx="6" presStyleCnt="10" custScaleX="89756" custScaleY="90771" custRadScaleRad="97534" custRadScaleInc="51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F7073-CAB9-452A-AB75-C1A6688DEF3B}" type="pres">
      <dgm:prSet presAssocID="{08170AFC-8E89-4179-A96D-636AFFD8C3F3}" presName="Name9" presStyleLbl="parChTrans1D2" presStyleIdx="7" presStyleCnt="10"/>
      <dgm:spPr/>
      <dgm:t>
        <a:bodyPr/>
        <a:lstStyle/>
        <a:p>
          <a:endParaRPr lang="ru-RU"/>
        </a:p>
      </dgm:t>
    </dgm:pt>
    <dgm:pt modelId="{3ECD6554-2636-41E4-B0F5-B8977FA7035A}" type="pres">
      <dgm:prSet presAssocID="{08170AFC-8E89-4179-A96D-636AFFD8C3F3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FD3808F4-9AE1-49EA-AFED-07CB0918858C}" type="pres">
      <dgm:prSet presAssocID="{D78F1D4C-A2EF-4C56-940B-FB3F18A7298D}" presName="node" presStyleLbl="node1" presStyleIdx="7" presStyleCnt="10" custScaleX="92080" custScaleY="85537" custRadScaleRad="93122" custRadScaleInc="13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CCCE1-3500-4A48-A91F-6B2F2C723264}" type="pres">
      <dgm:prSet presAssocID="{66E51CD7-05D6-4658-BDAA-92C6F3E19708}" presName="Name9" presStyleLbl="parChTrans1D2" presStyleIdx="8" presStyleCnt="10"/>
      <dgm:spPr/>
      <dgm:t>
        <a:bodyPr/>
        <a:lstStyle/>
        <a:p>
          <a:endParaRPr lang="ru-RU"/>
        </a:p>
      </dgm:t>
    </dgm:pt>
    <dgm:pt modelId="{30C1C556-E3BF-44DB-8A2C-6C3418928183}" type="pres">
      <dgm:prSet presAssocID="{66E51CD7-05D6-4658-BDAA-92C6F3E19708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A837A59C-91DC-40DF-A150-C9C97572EE07}" type="pres">
      <dgm:prSet presAssocID="{3BA0FA79-0F0A-4F39-8C6F-85BF113366C3}" presName="node" presStyleLbl="node1" presStyleIdx="8" presStyleCnt="10" custScaleX="87711" custScaleY="90506" custRadScaleRad="99004" custRadScaleInc="-26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9F62C-72F9-4530-AFA3-7330D364BA09}" type="pres">
      <dgm:prSet presAssocID="{F860F0DB-535B-4A75-A016-4EDBD6717A13}" presName="Name9" presStyleLbl="parChTrans1D2" presStyleIdx="9" presStyleCnt="10"/>
      <dgm:spPr/>
      <dgm:t>
        <a:bodyPr/>
        <a:lstStyle/>
        <a:p>
          <a:endParaRPr lang="ru-RU"/>
        </a:p>
      </dgm:t>
    </dgm:pt>
    <dgm:pt modelId="{A6B88809-71DB-4A2B-98AF-0274FE02BB0F}" type="pres">
      <dgm:prSet presAssocID="{F860F0DB-535B-4A75-A016-4EDBD6717A13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EB21E82F-26DF-4842-A3A3-4A6F0138F470}" type="pres">
      <dgm:prSet presAssocID="{E39FE193-416C-4579-AA4D-E6A6277B01A1}" presName="node" presStyleLbl="node1" presStyleIdx="9" presStyleCnt="10" custScaleX="92616" custScaleY="86242" custRadScaleRad="102982" custRadScaleInc="-77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54E00E-0534-415E-977C-67E093B40CCB}" srcId="{6F647F05-65E5-443B-9310-4AF895EEC1B0}" destId="{E39FE193-416C-4579-AA4D-E6A6277B01A1}" srcOrd="9" destOrd="0" parTransId="{F860F0DB-535B-4A75-A016-4EDBD6717A13}" sibTransId="{39F2E45F-30C4-4D79-914C-0CC79017A2FB}"/>
    <dgm:cxn modelId="{AF7335DD-5F37-4D16-838C-4555A66376AF}" type="presOf" srcId="{A8FC0520-4E1C-47C9-9459-5A566E2A3269}" destId="{38552384-9661-472D-9922-9B7A16B25156}" srcOrd="0" destOrd="0" presId="urn:microsoft.com/office/officeart/2005/8/layout/radial1"/>
    <dgm:cxn modelId="{6948F1D5-04FE-49E7-B7F8-6AC393922BC7}" type="presOf" srcId="{90B43A1C-85AB-40E4-9687-2313E85E0399}" destId="{C22D1E7F-D50A-47A8-8880-EABA3CA0DCE3}" srcOrd="0" destOrd="0" presId="urn:microsoft.com/office/officeart/2005/8/layout/radial1"/>
    <dgm:cxn modelId="{7B543D6C-EFB6-4D1C-B50E-94FCBA03F78C}" srcId="{6B4A9C71-5243-4375-98C7-BA189146832B}" destId="{76E7EB3C-924A-4D0C-ACDF-9BB9F58BC230}" srcOrd="11" destOrd="0" parTransId="{6D01D609-8E82-4E21-9900-91A1B24596F9}" sibTransId="{B37FA99E-B3BA-48C1-A29B-41C075FB5751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4968683F-79C5-4E1F-B37A-34005FB134F0}" srcId="{6B4A9C71-5243-4375-98C7-BA189146832B}" destId="{282917A6-56F1-4607-AC04-5351859C64EB}" srcOrd="3" destOrd="0" parTransId="{7CF83D67-B342-4DF2-8EE0-57293DC3363F}" sibTransId="{9CFD062D-C757-4E03-A1BE-B3139E6F640B}"/>
    <dgm:cxn modelId="{A34A2774-BEC3-482C-A5B9-17CD29A9F2C3}" srcId="{6B4A9C71-5243-4375-98C7-BA189146832B}" destId="{411E1907-C735-4B94-8223-367F6A935F70}" srcOrd="7" destOrd="0" parTransId="{93DCE386-5EBD-4515-959B-149BC31F7F8F}" sibTransId="{9EE97E6C-9069-4AFC-A527-DFFD6F3FDA54}"/>
    <dgm:cxn modelId="{76CE63E4-D39B-4C7F-A732-42B2EEB2943A}" type="presOf" srcId="{8D513BD1-7137-4BB2-A1F4-1B02EFB0F34F}" destId="{78556C54-31B1-4F5F-908F-B60A62DDF356}" srcOrd="0" destOrd="0" presId="urn:microsoft.com/office/officeart/2005/8/layout/radial1"/>
    <dgm:cxn modelId="{2CA0D12C-8863-47AE-9422-18009DCD53BD}" type="presOf" srcId="{3BA0FA79-0F0A-4F39-8C6F-85BF113366C3}" destId="{A837A59C-91DC-40DF-A150-C9C97572EE07}" srcOrd="0" destOrd="0" presId="urn:microsoft.com/office/officeart/2005/8/layout/radial1"/>
    <dgm:cxn modelId="{1085F47B-995E-496A-A6F8-32AF4DC60D7E}" type="presOf" srcId="{9F96D360-CB55-48DB-9778-BF90DCE1129E}" destId="{CAD3747E-C32C-4A97-80BF-868559D69C06}" srcOrd="0" destOrd="0" presId="urn:microsoft.com/office/officeart/2005/8/layout/radial1"/>
    <dgm:cxn modelId="{0F440E88-D22F-4D3D-98A5-FC5AD103C19A}" type="presOf" srcId="{082CE592-953F-441B-B0C2-F864433A8493}" destId="{7198B67E-19B8-4DC8-946A-CCF7838087D7}" srcOrd="0" destOrd="0" presId="urn:microsoft.com/office/officeart/2005/8/layout/radial1"/>
    <dgm:cxn modelId="{B73D6ABC-6C3E-4CE4-8DED-FFBA0F81206A}" type="presOf" srcId="{F860F0DB-535B-4A75-A016-4EDBD6717A13}" destId="{3239F62C-72F9-4530-AFA3-7330D364BA09}" srcOrd="0" destOrd="0" presId="urn:microsoft.com/office/officeart/2005/8/layout/radial1"/>
    <dgm:cxn modelId="{EE18305C-4312-4A3E-8A83-0FBACEACEA18}" type="presOf" srcId="{6598F354-400C-439C-BDD5-729D663E252E}" destId="{C862EB4B-C2DD-4CB8-90C9-B133A9F2FA89}" srcOrd="1" destOrd="0" presId="urn:microsoft.com/office/officeart/2005/8/layout/radial1"/>
    <dgm:cxn modelId="{420E5929-73A4-4A38-8264-96367E09F888}" srcId="{6F647F05-65E5-443B-9310-4AF895EEC1B0}" destId="{420BA717-63F2-4ED1-9193-BDF0AD7BC7EB}" srcOrd="2" destOrd="0" parTransId="{A8FC0520-4E1C-47C9-9459-5A566E2A3269}" sibTransId="{93B10FAD-F9FB-447F-AB26-67CC3C3A8B52}"/>
    <dgm:cxn modelId="{550C06EC-2C38-46ED-A2B5-304F8B4C8B8B}" type="presOf" srcId="{A8FC0520-4E1C-47C9-9459-5A566E2A3269}" destId="{99F2AB41-1168-4F86-99B9-75ED118CCA20}" srcOrd="1" destOrd="0" presId="urn:microsoft.com/office/officeart/2005/8/layout/radial1"/>
    <dgm:cxn modelId="{97E1332B-409E-4EA7-8DB8-BC82297CDD05}" srcId="{6B4A9C71-5243-4375-98C7-BA189146832B}" destId="{7FE44576-964C-4252-BFE1-65730E374F12}" srcOrd="8" destOrd="0" parTransId="{69022CDA-4237-4E57-97AF-018A34395707}" sibTransId="{7B1DDD6A-FF2B-4EB6-BD37-BF4FD813DD2C}"/>
    <dgm:cxn modelId="{5F7A3C59-CD90-4841-89E0-36C37371D24C}" srcId="{6B4A9C71-5243-4375-98C7-BA189146832B}" destId="{F5CA3B3B-C576-4DDD-BCC6-B8FE6318A1CC}" srcOrd="1" destOrd="0" parTransId="{CEB4ADD6-6163-4D2E-8927-A735532D8684}" sibTransId="{A313BC23-E33B-4D85-95AB-B27A3DA0A6EE}"/>
    <dgm:cxn modelId="{F4CEA4D7-80A8-4B4C-8446-1A1DAEEA0607}" srcId="{6B4A9C71-5243-4375-98C7-BA189146832B}" destId="{4114BE65-DF77-4190-A28E-F626539A28CC}" srcOrd="10" destOrd="0" parTransId="{9C821A2E-8228-4EE3-B309-E227DADDF1EE}" sibTransId="{68D175E2-F5E8-4BD1-8D05-9889DD733456}"/>
    <dgm:cxn modelId="{E489E441-8BBF-4C25-9E75-922FEED705C1}" srcId="{6B4A9C71-5243-4375-98C7-BA189146832B}" destId="{2FEF751A-B7A6-49CE-A86C-6F8026B30BA0}" srcOrd="12" destOrd="0" parTransId="{CC0A6423-2F97-4213-861A-E13B4B2215C9}" sibTransId="{A298535D-405E-4BC4-AF8A-09480631419B}"/>
    <dgm:cxn modelId="{F4783C8B-F894-49D3-975F-DA5F9A2A624D}" srcId="{6B4A9C71-5243-4375-98C7-BA189146832B}" destId="{94AD8094-0631-4F67-BC13-EEDCC9F368E9}" srcOrd="5" destOrd="0" parTransId="{BD283C46-3EE8-4C96-85C3-F9AE20BE6A93}" sibTransId="{B955FDAF-7FAA-4D35-BB14-97C838AD926C}"/>
    <dgm:cxn modelId="{FBCBAAB3-707A-4B7E-BC49-74D3BF83A1F1}" type="presOf" srcId="{D78F1D4C-A2EF-4C56-940B-FB3F18A7298D}" destId="{FD3808F4-9AE1-49EA-AFED-07CB0918858C}" srcOrd="0" destOrd="0" presId="urn:microsoft.com/office/officeart/2005/8/layout/radial1"/>
    <dgm:cxn modelId="{BDF7FD15-00CF-45F9-BC06-E185EC6A53C3}" type="presOf" srcId="{D2A69AB7-A0A6-4501-95CD-2902A3384DE3}" destId="{7E6430A4-F40A-40EF-97C9-813FDEAADA8A}" srcOrd="0" destOrd="0" presId="urn:microsoft.com/office/officeart/2005/8/layout/radial1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9126102C-D5A6-4A99-B693-F40DE011855B}" srcId="{6B4A9C71-5243-4375-98C7-BA189146832B}" destId="{0DE58D05-D753-4405-A950-95664D12D517}" srcOrd="9" destOrd="0" parTransId="{1A5DB13A-3CD3-49FD-BCD8-D084870D108E}" sibTransId="{3425D828-B9A9-4BA7-8F71-C2781F70DCE9}"/>
    <dgm:cxn modelId="{6E220AA5-4AAE-438D-8537-172C249B7D3E}" type="presOf" srcId="{4B1A8440-411B-4A5D-AFC7-3583C59ADD0E}" destId="{26D18ABC-E46C-42DD-A57B-A37FA0F04627}" srcOrd="0" destOrd="0" presId="urn:microsoft.com/office/officeart/2005/8/layout/radial1"/>
    <dgm:cxn modelId="{67A4F027-DF7F-476A-80F4-5E346FEADF51}" type="presOf" srcId="{BC4B6763-2F33-4CCB-B9CC-377BBD0F0800}" destId="{6E2AF015-D273-4FA5-9075-2872FC792594}" srcOrd="0" destOrd="0" presId="urn:microsoft.com/office/officeart/2005/8/layout/radial1"/>
    <dgm:cxn modelId="{1BFD2FDA-868F-4EB1-A8D6-D0442067B6FD}" type="presOf" srcId="{6598F354-400C-439C-BDD5-729D663E252E}" destId="{970DE436-2AA3-4E3D-B81A-B67E7A9DEE85}" srcOrd="0" destOrd="0" presId="urn:microsoft.com/office/officeart/2005/8/layout/radial1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C3139253-4E1B-4AB9-861B-FC91A0EF4B94}" type="presOf" srcId="{08170AFC-8E89-4179-A96D-636AFFD8C3F3}" destId="{3ECD6554-2636-41E4-B0F5-B8977FA7035A}" srcOrd="1" destOrd="0" presId="urn:microsoft.com/office/officeart/2005/8/layout/radial1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A00878C0-A87A-42B9-83D7-EE8880E34935}" srcId="{6F647F05-65E5-443B-9310-4AF895EEC1B0}" destId="{D78F1D4C-A2EF-4C56-940B-FB3F18A7298D}" srcOrd="7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08A844E2-C79B-486C-87E3-A8C8C102F499}" srcId="{6B4A9C71-5243-4375-98C7-BA189146832B}" destId="{01BBF8F7-3710-49A2-BAD1-FD69272FE00B}" srcOrd="6" destOrd="0" parTransId="{44DE391D-195F-474F-8DD4-D2ED963DB6A7}" sibTransId="{F312E1A3-0F31-4895-BB85-15234353BD62}"/>
    <dgm:cxn modelId="{748BEED1-9A08-44B0-86B7-C89B343EE84A}" type="presOf" srcId="{6F647F05-65E5-443B-9310-4AF895EEC1B0}" destId="{4534EC46-F9EB-41F8-BB4A-8E44CD2E96E0}" srcOrd="0" destOrd="0" presId="urn:microsoft.com/office/officeart/2005/8/layout/radial1"/>
    <dgm:cxn modelId="{5280E28C-1B73-44C6-BB9C-025123FAAA44}" type="presOf" srcId="{6B4A9C71-5243-4375-98C7-BA189146832B}" destId="{30D6248B-C637-4FE1-BF12-20156FB8CF63}" srcOrd="0" destOrd="0" presId="urn:microsoft.com/office/officeart/2005/8/layout/radial1"/>
    <dgm:cxn modelId="{4292E63C-5BD4-4857-B9FC-9E7B2524AAB5}" type="presOf" srcId="{9DEE7B50-C1CB-48D2-999B-DF1098A88396}" destId="{B5B32E02-8F8B-413F-9A20-4F84CFFD4277}" srcOrd="0" destOrd="0" presId="urn:microsoft.com/office/officeart/2005/8/layout/radial1"/>
    <dgm:cxn modelId="{BCB35615-AD8A-4A33-A095-3724C7B19F87}" type="presOf" srcId="{E39FE193-416C-4579-AA4D-E6A6277B01A1}" destId="{EB21E82F-26DF-4842-A3A3-4A6F0138F470}" srcOrd="0" destOrd="0" presId="urn:microsoft.com/office/officeart/2005/8/layout/radial1"/>
    <dgm:cxn modelId="{A271E71F-86DD-43C0-BFC1-4D78346C6480}" type="presOf" srcId="{AA0A2BD5-A368-4F17-8E9D-23F1FC377812}" destId="{1397982D-1D4B-4DBA-9997-D18B9B75E813}" srcOrd="0" destOrd="0" presId="urn:microsoft.com/office/officeart/2005/8/layout/radial1"/>
    <dgm:cxn modelId="{D8E3ACFE-8E1B-4FD4-B24D-0D2BF5D7ADB4}" srcId="{6B4A9C71-5243-4375-98C7-BA189146832B}" destId="{5E8ABA57-EB6E-4E53-A044-F2C08A34A92D}" srcOrd="13" destOrd="0" parTransId="{4BC49D00-3843-41C5-9EDF-458E6EE210A4}" sibTransId="{7896E34D-2FFD-4801-A2AA-C1CAB1FFE365}"/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C9C752FD-EAD4-44C7-B23C-662256B46749}" type="presOf" srcId="{D63A74EC-A1EC-4823-AB28-835C2DE63D58}" destId="{9E4881AC-6AB2-49DB-966C-7EBC4FD3B1FE}" srcOrd="0" destOrd="0" presId="urn:microsoft.com/office/officeart/2005/8/layout/radial1"/>
    <dgm:cxn modelId="{A145DA74-B417-40C7-8E9F-15F6337B3E40}" type="presOf" srcId="{66E51CD7-05D6-4658-BDAA-92C6F3E19708}" destId="{45DCCCE1-3500-4A48-A91F-6B2F2C723264}" srcOrd="0" destOrd="0" presId="urn:microsoft.com/office/officeart/2005/8/layout/radial1"/>
    <dgm:cxn modelId="{664421F3-F791-4961-9E59-253D6BBCA916}" type="presOf" srcId="{9DEE7B50-C1CB-48D2-999B-DF1098A88396}" destId="{C730AC3F-E847-4FEE-AE72-26BC44A37DDF}" srcOrd="1" destOrd="0" presId="urn:microsoft.com/office/officeart/2005/8/layout/radial1"/>
    <dgm:cxn modelId="{D4306BFA-0E13-44E9-AAAE-489897F7948E}" type="presOf" srcId="{BC4B6763-2F33-4CCB-B9CC-377BBD0F0800}" destId="{9E9F0E87-6631-4542-A8F3-1277EAC611F8}" srcOrd="1" destOrd="0" presId="urn:microsoft.com/office/officeart/2005/8/layout/radial1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706611BD-9B33-484D-A6F2-9BC36E0A533B}" type="presOf" srcId="{08170AFC-8E89-4179-A96D-636AFFD8C3F3}" destId="{5AFF7073-CAB9-452A-AB75-C1A6688DEF3B}" srcOrd="0" destOrd="0" presId="urn:microsoft.com/office/officeart/2005/8/layout/radial1"/>
    <dgm:cxn modelId="{741FAB2B-D3AC-4CC5-9CCE-52245B92A2CF}" type="presOf" srcId="{082CE592-953F-441B-B0C2-F864433A8493}" destId="{398264F9-5F8E-4C15-916A-732A178C4854}" srcOrd="1" destOrd="0" presId="urn:microsoft.com/office/officeart/2005/8/layout/radial1"/>
    <dgm:cxn modelId="{D9F9D335-408D-4628-8060-170C2F709C02}" type="presOf" srcId="{CCCDC2A1-B573-48DB-AE6D-1F76901F1671}" destId="{E0B9F68C-0D87-4749-AF6E-2F017BC8267B}" srcOrd="1" destOrd="0" presId="urn:microsoft.com/office/officeart/2005/8/layout/radial1"/>
    <dgm:cxn modelId="{A03C3D68-C8C9-4837-9CF2-19ED5234C4AC}" type="presOf" srcId="{66E51CD7-05D6-4658-BDAA-92C6F3E19708}" destId="{30C1C556-E3BF-44DB-8A2C-6C3418928183}" srcOrd="1" destOrd="0" presId="urn:microsoft.com/office/officeart/2005/8/layout/radial1"/>
    <dgm:cxn modelId="{551457CA-EDA3-4399-89B7-C01342BB5EC8}" type="presOf" srcId="{8D513BD1-7137-4BB2-A1F4-1B02EFB0F34F}" destId="{74990404-A6BC-4212-B755-4795369ED46F}" srcOrd="1" destOrd="0" presId="urn:microsoft.com/office/officeart/2005/8/layout/radial1"/>
    <dgm:cxn modelId="{402EB925-239A-4F75-B84B-D1E043E1660C}" type="presOf" srcId="{420BA717-63F2-4ED1-9193-BDF0AD7BC7EB}" destId="{A679B324-45C0-4F7D-904C-CE17959D518B}" srcOrd="0" destOrd="0" presId="urn:microsoft.com/office/officeart/2005/8/layout/radial1"/>
    <dgm:cxn modelId="{FBBB22CF-C793-496C-8D9F-06ABD7133DD9}" type="presOf" srcId="{CCCDC2A1-B573-48DB-AE6D-1F76901F1671}" destId="{A5506DFC-6D2F-41A4-BED5-1788CD03297C}" srcOrd="0" destOrd="0" presId="urn:microsoft.com/office/officeart/2005/8/layout/radial1"/>
    <dgm:cxn modelId="{FBB27ED4-E546-491B-9352-8494A138A6D3}" srcId="{6B4A9C71-5243-4375-98C7-BA189146832B}" destId="{F7402BDE-0148-47C7-BEC0-CB051387AE55}" srcOrd="4" destOrd="0" parTransId="{394D13E2-86DA-40D9-8E7D-53721D18CE1D}" sibTransId="{8DB9AEAB-2CC4-4C22-A887-CDF1A76F8EA2}"/>
    <dgm:cxn modelId="{B2731A39-9E1F-425B-8A83-4F84C0E548FD}" type="presOf" srcId="{F860F0DB-535B-4A75-A016-4EDBD6717A13}" destId="{A6B88809-71DB-4A2B-98AF-0274FE02BB0F}" srcOrd="1" destOrd="0" presId="urn:microsoft.com/office/officeart/2005/8/layout/radial1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120ACEE8-AFF2-49CB-8E9E-AD084C1259E5}" srcId="{6B4A9C71-5243-4375-98C7-BA189146832B}" destId="{F7E30CB8-7915-4D71-AFF1-7D8E4E20B430}" srcOrd="2" destOrd="0" parTransId="{5A5185CC-91A2-41B0-AA08-4A2DD840E696}" sibTransId="{EB2C013D-9CCF-4AAB-9234-F3736C16E74E}"/>
    <dgm:cxn modelId="{10871F96-72A7-419C-AEBC-42DB04C201FC}" type="presParOf" srcId="{30D6248B-C637-4FE1-BF12-20156FB8CF63}" destId="{4534EC46-F9EB-41F8-BB4A-8E44CD2E96E0}" srcOrd="0" destOrd="0" presId="urn:microsoft.com/office/officeart/2005/8/layout/radial1"/>
    <dgm:cxn modelId="{A51684B5-EC88-4BB4-9272-CDDBCCC48FC2}" type="presParOf" srcId="{30D6248B-C637-4FE1-BF12-20156FB8CF63}" destId="{78556C54-31B1-4F5F-908F-B60A62DDF356}" srcOrd="1" destOrd="0" presId="urn:microsoft.com/office/officeart/2005/8/layout/radial1"/>
    <dgm:cxn modelId="{D052575F-5D85-413C-95D7-BA4F39CC6D79}" type="presParOf" srcId="{78556C54-31B1-4F5F-908F-B60A62DDF356}" destId="{74990404-A6BC-4212-B755-4795369ED46F}" srcOrd="0" destOrd="0" presId="urn:microsoft.com/office/officeart/2005/8/layout/radial1"/>
    <dgm:cxn modelId="{FB584BD3-A582-4620-A6F6-A29199FEEC5C}" type="presParOf" srcId="{30D6248B-C637-4FE1-BF12-20156FB8CF63}" destId="{9E4881AC-6AB2-49DB-966C-7EBC4FD3B1FE}" srcOrd="2" destOrd="0" presId="urn:microsoft.com/office/officeart/2005/8/layout/radial1"/>
    <dgm:cxn modelId="{B654D47E-4115-4B18-B2E4-9EACCAD0998A}" type="presParOf" srcId="{30D6248B-C637-4FE1-BF12-20156FB8CF63}" destId="{7198B67E-19B8-4DC8-946A-CCF7838087D7}" srcOrd="3" destOrd="0" presId="urn:microsoft.com/office/officeart/2005/8/layout/radial1"/>
    <dgm:cxn modelId="{B575E1C4-369D-47D2-83C2-8FD7F5E91D81}" type="presParOf" srcId="{7198B67E-19B8-4DC8-946A-CCF7838087D7}" destId="{398264F9-5F8E-4C15-916A-732A178C4854}" srcOrd="0" destOrd="0" presId="urn:microsoft.com/office/officeart/2005/8/layout/radial1"/>
    <dgm:cxn modelId="{F063EF16-857D-4E4E-BB51-2224A3FD1316}" type="presParOf" srcId="{30D6248B-C637-4FE1-BF12-20156FB8CF63}" destId="{26D18ABC-E46C-42DD-A57B-A37FA0F04627}" srcOrd="4" destOrd="0" presId="urn:microsoft.com/office/officeart/2005/8/layout/radial1"/>
    <dgm:cxn modelId="{FBD26107-DD09-4436-88DA-8455A727DBC8}" type="presParOf" srcId="{30D6248B-C637-4FE1-BF12-20156FB8CF63}" destId="{38552384-9661-472D-9922-9B7A16B25156}" srcOrd="5" destOrd="0" presId="urn:microsoft.com/office/officeart/2005/8/layout/radial1"/>
    <dgm:cxn modelId="{83095934-F19E-411B-A2D6-44EC969583DF}" type="presParOf" srcId="{38552384-9661-472D-9922-9B7A16B25156}" destId="{99F2AB41-1168-4F86-99B9-75ED118CCA20}" srcOrd="0" destOrd="0" presId="urn:microsoft.com/office/officeart/2005/8/layout/radial1"/>
    <dgm:cxn modelId="{D23CEFF5-9D30-4B69-9C0E-63033792F300}" type="presParOf" srcId="{30D6248B-C637-4FE1-BF12-20156FB8CF63}" destId="{A679B324-45C0-4F7D-904C-CE17959D518B}" srcOrd="6" destOrd="0" presId="urn:microsoft.com/office/officeart/2005/8/layout/radial1"/>
    <dgm:cxn modelId="{D05BDD7B-EBDB-4C0D-9FDA-AC30CC1C0E0E}" type="presParOf" srcId="{30D6248B-C637-4FE1-BF12-20156FB8CF63}" destId="{A5506DFC-6D2F-41A4-BED5-1788CD03297C}" srcOrd="7" destOrd="0" presId="urn:microsoft.com/office/officeart/2005/8/layout/radial1"/>
    <dgm:cxn modelId="{C3D1752A-743A-4336-AFE2-BD8789FD6AF5}" type="presParOf" srcId="{A5506DFC-6D2F-41A4-BED5-1788CD03297C}" destId="{E0B9F68C-0D87-4749-AF6E-2F017BC8267B}" srcOrd="0" destOrd="0" presId="urn:microsoft.com/office/officeart/2005/8/layout/radial1"/>
    <dgm:cxn modelId="{E103F0C7-68E6-4F91-A1A9-4D2905389517}" type="presParOf" srcId="{30D6248B-C637-4FE1-BF12-20156FB8CF63}" destId="{C22D1E7F-D50A-47A8-8880-EABA3CA0DCE3}" srcOrd="8" destOrd="0" presId="urn:microsoft.com/office/officeart/2005/8/layout/radial1"/>
    <dgm:cxn modelId="{CA0FB863-6E4C-4AB4-91B9-66FB038B4AC8}" type="presParOf" srcId="{30D6248B-C637-4FE1-BF12-20156FB8CF63}" destId="{970DE436-2AA3-4E3D-B81A-B67E7A9DEE85}" srcOrd="9" destOrd="0" presId="urn:microsoft.com/office/officeart/2005/8/layout/radial1"/>
    <dgm:cxn modelId="{9148CD87-F90A-4C2A-989A-F69D39E37CC5}" type="presParOf" srcId="{970DE436-2AA3-4E3D-B81A-B67E7A9DEE85}" destId="{C862EB4B-C2DD-4CB8-90C9-B133A9F2FA89}" srcOrd="0" destOrd="0" presId="urn:microsoft.com/office/officeart/2005/8/layout/radial1"/>
    <dgm:cxn modelId="{481F0FCC-0493-4C8C-841F-EB1C4B1C0010}" type="presParOf" srcId="{30D6248B-C637-4FE1-BF12-20156FB8CF63}" destId="{1397982D-1D4B-4DBA-9997-D18B9B75E813}" srcOrd="10" destOrd="0" presId="urn:microsoft.com/office/officeart/2005/8/layout/radial1"/>
    <dgm:cxn modelId="{4DF12AF5-54E7-420F-9BD9-32A5BD52FE99}" type="presParOf" srcId="{30D6248B-C637-4FE1-BF12-20156FB8CF63}" destId="{B5B32E02-8F8B-413F-9A20-4F84CFFD4277}" srcOrd="11" destOrd="0" presId="urn:microsoft.com/office/officeart/2005/8/layout/radial1"/>
    <dgm:cxn modelId="{7E0D5503-2BEC-409C-BFB0-1390303C3E5B}" type="presParOf" srcId="{B5B32E02-8F8B-413F-9A20-4F84CFFD4277}" destId="{C730AC3F-E847-4FEE-AE72-26BC44A37DDF}" srcOrd="0" destOrd="0" presId="urn:microsoft.com/office/officeart/2005/8/layout/radial1"/>
    <dgm:cxn modelId="{2D6F87EF-C73A-42B9-A9AB-B36E4AB5B65E}" type="presParOf" srcId="{30D6248B-C637-4FE1-BF12-20156FB8CF63}" destId="{7E6430A4-F40A-40EF-97C9-813FDEAADA8A}" srcOrd="12" destOrd="0" presId="urn:microsoft.com/office/officeart/2005/8/layout/radial1"/>
    <dgm:cxn modelId="{D08E1B7D-0F68-47B4-B5F9-FD71F4AA96E6}" type="presParOf" srcId="{30D6248B-C637-4FE1-BF12-20156FB8CF63}" destId="{6E2AF015-D273-4FA5-9075-2872FC792594}" srcOrd="13" destOrd="0" presId="urn:microsoft.com/office/officeart/2005/8/layout/radial1"/>
    <dgm:cxn modelId="{09825EAB-02C4-4F84-9614-5993515CB0A5}" type="presParOf" srcId="{6E2AF015-D273-4FA5-9075-2872FC792594}" destId="{9E9F0E87-6631-4542-A8F3-1277EAC611F8}" srcOrd="0" destOrd="0" presId="urn:microsoft.com/office/officeart/2005/8/layout/radial1"/>
    <dgm:cxn modelId="{5681A0FC-830D-4C9D-B20A-B25A395A6D40}" type="presParOf" srcId="{30D6248B-C637-4FE1-BF12-20156FB8CF63}" destId="{CAD3747E-C32C-4A97-80BF-868559D69C06}" srcOrd="14" destOrd="0" presId="urn:microsoft.com/office/officeart/2005/8/layout/radial1"/>
    <dgm:cxn modelId="{60AE1EAF-81EE-40A4-A4ED-6EC316255133}" type="presParOf" srcId="{30D6248B-C637-4FE1-BF12-20156FB8CF63}" destId="{5AFF7073-CAB9-452A-AB75-C1A6688DEF3B}" srcOrd="15" destOrd="0" presId="urn:microsoft.com/office/officeart/2005/8/layout/radial1"/>
    <dgm:cxn modelId="{D04EF9C9-A9F9-4721-B8BC-A3415C2CE96F}" type="presParOf" srcId="{5AFF7073-CAB9-452A-AB75-C1A6688DEF3B}" destId="{3ECD6554-2636-41E4-B0F5-B8977FA7035A}" srcOrd="0" destOrd="0" presId="urn:microsoft.com/office/officeart/2005/8/layout/radial1"/>
    <dgm:cxn modelId="{7F24D9AC-1710-4043-B392-4D3EC282F010}" type="presParOf" srcId="{30D6248B-C637-4FE1-BF12-20156FB8CF63}" destId="{FD3808F4-9AE1-49EA-AFED-07CB0918858C}" srcOrd="16" destOrd="0" presId="urn:microsoft.com/office/officeart/2005/8/layout/radial1"/>
    <dgm:cxn modelId="{7FC86848-79E9-4315-99D7-E27315EF1CA9}" type="presParOf" srcId="{30D6248B-C637-4FE1-BF12-20156FB8CF63}" destId="{45DCCCE1-3500-4A48-A91F-6B2F2C723264}" srcOrd="17" destOrd="0" presId="urn:microsoft.com/office/officeart/2005/8/layout/radial1"/>
    <dgm:cxn modelId="{D5E5A795-FC9A-4904-9865-E519960605D2}" type="presParOf" srcId="{45DCCCE1-3500-4A48-A91F-6B2F2C723264}" destId="{30C1C556-E3BF-44DB-8A2C-6C3418928183}" srcOrd="0" destOrd="0" presId="urn:microsoft.com/office/officeart/2005/8/layout/radial1"/>
    <dgm:cxn modelId="{51122F3E-2FE4-4534-B36B-4508919AC708}" type="presParOf" srcId="{30D6248B-C637-4FE1-BF12-20156FB8CF63}" destId="{A837A59C-91DC-40DF-A150-C9C97572EE07}" srcOrd="18" destOrd="0" presId="urn:microsoft.com/office/officeart/2005/8/layout/radial1"/>
    <dgm:cxn modelId="{8EFEFDA7-129A-4BF7-BFBF-92A785B021EE}" type="presParOf" srcId="{30D6248B-C637-4FE1-BF12-20156FB8CF63}" destId="{3239F62C-72F9-4530-AFA3-7330D364BA09}" srcOrd="19" destOrd="0" presId="urn:microsoft.com/office/officeart/2005/8/layout/radial1"/>
    <dgm:cxn modelId="{528331A2-0C96-4A6D-BC6F-B8B2558E1032}" type="presParOf" srcId="{3239F62C-72F9-4530-AFA3-7330D364BA09}" destId="{A6B88809-71DB-4A2B-98AF-0274FE02BB0F}" srcOrd="0" destOrd="0" presId="urn:microsoft.com/office/officeart/2005/8/layout/radial1"/>
    <dgm:cxn modelId="{9AE4CDA2-7D45-49AF-82B7-D9E08D62AED6}" type="presParOf" srcId="{30D6248B-C637-4FE1-BF12-20156FB8CF63}" destId="{EB21E82F-26DF-4842-A3A3-4A6F0138F470}" srcOrd="2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image" Target="../media/image2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0.03125</cdr:x>
      <cdr:y>0</cdr:y>
    </cdr:from>
    <cdr:to>
      <cdr:x>0.96875</cdr:x>
      <cdr:y>0.14583</cdr:y>
    </cdr:to>
    <cdr:pic>
      <cdr:nvPicPr>
        <cdr:cNvPr id="8" name="Скругленный прямоугольник 1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85720" y="0"/>
          <a:ext cx="8572560" cy="1000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0.72581</cdr:x>
      <cdr:y>0.31325</cdr:y>
    </cdr:from>
    <cdr:to>
      <cdr:x>0.98588</cdr:x>
      <cdr:y>0.61783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643665" y="2143116"/>
          <a:ext cx="2357491" cy="20717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55000" dist="18000" dir="54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200000"/>
          </a:lightRig>
        </a:scene3d>
        <a:sp3d xmlns:a="http://schemas.openxmlformats.org/drawingml/2006/main">
          <a:bevelT w="25400" h="19050"/>
          <a:contourClr>
            <a:srgbClr val="FFFFFF"/>
          </a:contourClr>
        </a:sp3d>
      </cdr:spPr>
    </cdr:pic>
  </cdr:relSizeAnchor>
  <cdr:relSizeAnchor xmlns:cdr="http://schemas.openxmlformats.org/drawingml/2006/chartDrawing">
    <cdr:from>
      <cdr:x>0.71775</cdr:x>
      <cdr:y>0.65392</cdr:y>
    </cdr:from>
    <cdr:to>
      <cdr:x>0.98588</cdr:x>
      <cdr:y>0.98042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572250" y="4488012"/>
          <a:ext cx="2428906" cy="22271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0.0085</cdr:x>
      <cdr:y>0</cdr:y>
    </cdr:to>
    <cdr:pic>
      <cdr:nvPicPr>
        <cdr:cNvPr id="15" name="Скругленный прямоугольник 1"/>
        <cdr:cNvPicPr>
          <a:picLocks xmlns:a="http://schemas.openxmlformats.org/drawingml/2006/main" noGrp="1" noChangeArrowheads="1"/>
        </cdr:cNvPicPr>
      </cdr:nvPicPr>
      <cdr:blipFill>
        <a:blip xmlns:a="http://schemas.openxmlformats.org/drawingml/2006/main" xmlns:r="http://schemas.openxmlformats.org/officeDocument/2006/relationships" r:embed="rId4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7374" y="0"/>
          <a:ext cx="9126626" cy="10787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0.05468</cdr:x>
      <cdr:y>0</cdr:y>
    </cdr:from>
    <cdr:to>
      <cdr:x>0.92969</cdr:x>
      <cdr:y>0.14062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0034" y="0"/>
          <a:ext cx="8001056" cy="964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lnSpc>
              <a:spcPts val="1300"/>
            </a:lnSpc>
          </a:pPr>
          <a:endParaRPr lang="ru-RU" altLang="ru-RU" sz="1600" b="1" dirty="0" smtClean="0">
            <a:latin typeface="Constantia" pitchFamily="18" charset="0"/>
          </a:endParaRPr>
        </a:p>
        <a:p xmlns:a="http://schemas.openxmlformats.org/drawingml/2006/main">
          <a:pPr algn="ctr">
            <a:lnSpc>
              <a:spcPts val="1800"/>
            </a:lnSpc>
          </a:pPr>
          <a:endParaRPr lang="ru-RU" altLang="ru-RU" sz="2400" b="1" dirty="0" smtClean="0">
            <a:latin typeface="Times New Roman" pitchFamily="18" charset="0"/>
          </a:endParaRPr>
        </a:p>
        <a:p xmlns:a="http://schemas.openxmlformats.org/drawingml/2006/main">
          <a:pPr algn="ctr">
            <a:lnSpc>
              <a:spcPts val="1800"/>
            </a:lnSpc>
          </a:pPr>
          <a:r>
            <a:rPr lang="ru-RU" altLang="ru-RU" sz="2400" b="1" dirty="0" smtClean="0">
              <a:latin typeface="Times New Roman" pitchFamily="18" charset="0"/>
            </a:rPr>
            <a:t>Структура доходов бюджета округа на 2024 год</a:t>
          </a:r>
          <a:r>
            <a:rPr lang="ru-RU" altLang="ru-RU" b="1" dirty="0" smtClean="0">
              <a:latin typeface="Constantia" pitchFamily="18" charset="0"/>
            </a:rPr>
            <a:t>                                                                                                                                                                       </a:t>
          </a:r>
        </a:p>
        <a:p xmlns:a="http://schemas.openxmlformats.org/drawingml/2006/main">
          <a:pPr algn="ctr">
            <a:lnSpc>
              <a:spcPts val="1900"/>
            </a:lnSpc>
          </a:pPr>
          <a:r>
            <a:rPr lang="ru-RU" altLang="ru-RU" sz="2000" b="1" dirty="0" smtClean="0">
              <a:latin typeface="+mn-lt"/>
            </a:rPr>
            <a:t>                                                                                                                      </a:t>
          </a:r>
          <a:endParaRPr lang="ru-RU" altLang="ru-RU" sz="20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0.75</cdr:x>
      <cdr:y>0.13541</cdr:y>
    </cdr:from>
    <cdr:to>
      <cdr:x>0.96094</cdr:x>
      <cdr:y>0.19791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58016" y="928671"/>
          <a:ext cx="1928826" cy="4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Тыс. рублей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0.53163</cdr:x>
      <cdr:y>0.43032</cdr:y>
    </cdr:from>
    <cdr:to>
      <cdr:x>0.55859</cdr:x>
      <cdr:y>0.39618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0" cy="937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0.78625</cdr:x>
      <cdr:y>0.098</cdr:y>
    </cdr:from>
    <cdr:to>
      <cdr:x>0.7885</cdr:x>
      <cdr:y>0.1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27080" y="714360"/>
          <a:ext cx="1916920" cy="15001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0.78475</cdr:x>
      <cdr:y>0.411</cdr:y>
    </cdr:from>
    <cdr:to>
      <cdr:x>0.78675</cdr:x>
      <cdr:y>0.41325</cdr:y>
    </cdr:to>
    <cdr:pic>
      <cdr:nvPicPr>
        <cdr:cNvPr id="3" name="Picture 1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15206" y="2357434"/>
          <a:ext cx="1928794" cy="1785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0.78425</cdr:x>
      <cdr:y>0.77675</cdr:y>
    </cdr:from>
    <cdr:to>
      <cdr:x>0.78625</cdr:x>
      <cdr:y>0.77975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7208794" y="4286260"/>
          <a:ext cx="1935206" cy="157161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E6EF74-0B66-4C48-ADA6-75416B168AB9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348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6580CA9-B96D-4779-9070-AB3C939DB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1D962C0-6E2A-4C33-95BE-DA5E3A972054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F5A6A3-1DA5-424D-A666-F7884B7EE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A0FA4-E48C-4C62-AEFD-7F0ADFEE4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1A05B-EFAC-40AC-B961-E7A8AD25F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FFB4F-7E55-4740-B1D6-D09BF44A4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523E-D6AA-461B-864F-35134F080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F065-6922-49DE-8766-1709EDC4BF9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F0E3C-5250-4EC3-A29E-50809B566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251A-A8DD-4A7F-B5EF-9715DC932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AE94-1EB0-4737-8570-2C8FCBA8F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EF572-C30F-4E65-B021-C64CD6A17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68A7-C5FD-46AB-844C-0B82169C1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33881-074C-4D8E-B070-A3AB61779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C07D5-A119-492F-BCA6-3DCF58722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FCAD-AA85-4948-B2CB-A046D15ED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50000">
              <a:srgbClr val="9ABEC1"/>
            </a:gs>
            <a:gs pos="100000">
              <a:srgbClr val="B8E3E6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13912E3-946E-441C-9FD2-1A46F7E81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  <p:sldLayoutId id="2147484928" r:id="rId12"/>
    <p:sldLayoutId id="214748492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6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7.jpeg"/><Relationship Id="rId10" Type="http://schemas.openxmlformats.org/officeDocument/2006/relationships/image" Target="../media/image13.png"/><Relationship Id="rId19" Type="http://schemas.openxmlformats.org/officeDocument/2006/relationships/image" Target="../media/image2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Relationship Id="rId1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png"/><Relationship Id="rId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images.yandex.ru/yandsearch?source=wiz&amp;fp=2&amp;img_url=http://www.lomakovka.ru/1975.jpg&amp;uinfo=ww-1403-wh-1019-fw-1178-fh-598-pd-0.8999999761581421&amp;p=2&amp;text=%D0%BA%D0%B0%D1%80%D1%82%D0%B8%D0%BD%D0%BA%D0%B8%20%D0%BF%D0%BE%20%D0%B4%D0%BE%D1%80%D0%BE%D0%B6%D0%BD%D0%BE%D0%BC%D1%83%20%D0%B4%D0%B2%D0%B8%D0%B6%D0%B5%D0%BD%D0%B8%D1%8E&amp;noreask=1&amp;pos=62&amp;rpt=simage&amp;lr=46" TargetMode="Externa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hyperlink" Target="http://images.yandex.ru/yandsearch?p=1&amp;text=%D0%BA%D0%B0%D1%80%D1%82%D0%B8%D0%BD%D0%BA%D0%B8%20%D0%BF%D0%BE%20%D0%96%D0%9A%D0%A5&amp;fp=1&amp;img_url=http://www.mk.ru/upload/iblock_mk/90/54/25/b5/TEASER_PIC_SMALL__82409685.jpg&amp;pos=31&amp;uinfo=ww-1403-wh-1019-fw-1178-fh-598-pd-0.8999999761581421&amp;rpt=simage" TargetMode="Externa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images.yandex.ru/yandsearch?p=1&amp;text=%D0%BA%D0%B0%D1%80%D1%82%D0%B8%D0%BD%D0%BA%D0%B8%20%D0%BF%D0%BE%20%D0%96%D0%9A%D0%A5&amp;fp=1&amp;img_url=http://www.mk.ru/upload/iblock_mk/90/54/25/b5/TEASER_PIC_SMALL__82409685.jpg&amp;pos=31&amp;uinfo=ww-1403-wh-1019-fw-1178-fh-598-pd-0.8999999761581421&amp;rpt=simage" TargetMode="External"/><Relationship Id="rId7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chart" Target="../charts/chart15.xml"/><Relationship Id="rId5" Type="http://schemas.openxmlformats.org/officeDocument/2006/relationships/hyperlink" Target="http://images.yandex.ru/yandsearch?text=%D0%BA%D0%B0%D1%80%D1%82%D0%B8%D0%BD%D0%BA%D0%B8%20%D0%BF%D0%BE%20%D0%96%D0%9A%D0%A5&amp;fp=0&amp;img_url=http://novostivl.ru/files/upimg/reforma.jpg&amp;pos=12&amp;uinfo=ww-1403-wh-1019-fw-1178-fh-598-pd-0.8999999761581421&amp;rpt=simage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8.jpeg"/><Relationship Id="rId9" Type="http://schemas.openxmlformats.org/officeDocument/2006/relationships/hyperlink" Target="http://images.yandex.ru/yandsearch?p=4&amp;text=%D0%BA%D0%B0%D1%80%D1%82%D0%B8%D0%BD%D0%BA%D0%B8%20%D0%BF%D0%BE%20%D0%96%D0%9A%D0%A5&amp;fp=4&amp;img_url=http://static.zakon.kz/img/040356/040356954.JPG&amp;pos=140&amp;uinfo=ww-1403-wh-1019-fw-1178-fh-598-pd-0.8999999761581421&amp;rpt=simag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0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26" descr="F:\DSC0004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030"/>
          <p:cNvSpPr>
            <a:spLocks noChangeArrowheads="1"/>
          </p:cNvSpPr>
          <p:nvPr/>
        </p:nvSpPr>
        <p:spPr bwMode="auto">
          <a:xfrm>
            <a:off x="142875" y="6000768"/>
            <a:ext cx="8858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2857488" y="1714488"/>
            <a:ext cx="6286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</a:rPr>
              <a:t>а основе проекта решения </a:t>
            </a:r>
            <a:r>
              <a:rPr lang="ru-RU" sz="2400" b="1" dirty="0">
                <a:latin typeface="Times New Roman" pitchFamily="18" charset="0"/>
              </a:rPr>
              <a:t>Представительного </a:t>
            </a:r>
            <a:r>
              <a:rPr lang="ru-RU" sz="2400" b="1" dirty="0" smtClean="0">
                <a:latin typeface="Times New Roman" pitchFamily="18" charset="0"/>
              </a:rPr>
              <a:t>Собрания округа </a:t>
            </a:r>
            <a:endParaRPr lang="ru-RU" sz="2400" b="1" dirty="0">
              <a:latin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</a:rPr>
              <a:t>«О бюджете округа на 2024 год и плановый период 2025 – 2026 годов»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Финансовое управление администрации </a:t>
            </a:r>
            <a:r>
              <a:rPr lang="ru-RU" sz="2400" b="1" dirty="0" err="1" smtClean="0">
                <a:latin typeface="+mn-lt"/>
              </a:rPr>
              <a:t>Усть-Кубинского</a:t>
            </a:r>
            <a:r>
              <a:rPr lang="ru-RU" sz="2400" b="1" dirty="0" smtClean="0">
                <a:latin typeface="+mn-lt"/>
              </a:rPr>
              <a:t> муниципального округа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642938"/>
            <a:ext cx="8715375" cy="4970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latin typeface="+mn-lt"/>
              </a:rPr>
              <a:t>(проект Федерального закона № 448554-8 «О федеральном бюджете на 2024 год и на плановый период 2025 и 2026 годов» внесен Правительством Российской Федерации в Государственную Думу Федерального Собрания Российской Федерации 29 сентября 2023 года);</a:t>
            </a:r>
          </a:p>
          <a:p>
            <a:pPr algn="just">
              <a:defRPr/>
            </a:pPr>
            <a:r>
              <a:rPr lang="ru-RU" sz="2000" dirty="0">
                <a:latin typeface="+mn-lt"/>
              </a:rPr>
              <a:t>ж) планируемое сохранение на 2024 год региональных налоговых преференций для субъектов малого и среднего предпринимательства на уровне 2023 года (закон области от 21 ноября 2003 года № 968-ОЗ «О налоге на имущество организаций», закон области от 26 октября 2018 года № 4424-ОЗ «Об установлении на территории Вологодской области налоговых ставок по налогу, взимаемому в связи с применением  упрощенной системы налогообложения»).</a:t>
            </a:r>
          </a:p>
          <a:p>
            <a:pPr algn="just">
              <a:defRPr/>
            </a:pPr>
            <a:endParaRPr lang="ru-RU" sz="2000" dirty="0">
              <a:latin typeface="+mn-lt"/>
            </a:endParaRPr>
          </a:p>
          <a:p>
            <a:pPr>
              <a:defRPr/>
            </a:pPr>
            <a:endParaRPr lang="ru-RU" sz="2000" dirty="0">
              <a:latin typeface="+mn-lt"/>
            </a:endParaRPr>
          </a:p>
          <a:p>
            <a:pPr algn="just">
              <a:defRPr/>
            </a:pPr>
            <a:endParaRPr lang="ru-RU" sz="1900" dirty="0"/>
          </a:p>
          <a:p>
            <a:pPr algn="just">
              <a:defRPr/>
            </a:pPr>
            <a:endParaRPr lang="ru-RU" sz="1900" dirty="0">
              <a:latin typeface="+mn-lt"/>
            </a:endParaRPr>
          </a:p>
          <a:p>
            <a:pPr algn="just">
              <a:defRPr/>
            </a:pPr>
            <a:endParaRPr lang="ru-RU" sz="1900" b="1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1214438"/>
          <a:ext cx="8858281" cy="5199062"/>
        </p:xfrm>
        <a:graphic>
          <a:graphicData uri="http://schemas.openxmlformats.org/drawingml/2006/table">
            <a:tbl>
              <a:tblPr/>
              <a:tblGrid>
                <a:gridCol w="1746250"/>
                <a:gridCol w="1035050"/>
                <a:gridCol w="1023937"/>
                <a:gridCol w="1044575"/>
                <a:gridCol w="998538"/>
                <a:gridCol w="933450"/>
                <a:gridCol w="1076325"/>
                <a:gridCol w="1000156"/>
              </a:tblGrid>
              <a:tr h="1316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69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508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42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142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щему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году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14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508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492 310,5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445508,7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90,5%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420 870,5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91,6%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434 604,4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103,3%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126 600,0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123 554,0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97,6%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131 232,0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106,2%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138 905,0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105,8%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365 710,5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321954,7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289 638,5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86,2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295 699,4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4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безвозмездных поступлений в общем объеме доходов бюджета района, %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313" y="214313"/>
            <a:ext cx="8786812" cy="646112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Информация об общих объемах доходов бюджета округа на 2024 год и плановый период 2025 и 2026 годов </a:t>
            </a:r>
          </a:p>
        </p:txBody>
      </p:sp>
      <p:pic>
        <p:nvPicPr>
          <p:cNvPr id="24635" name="Скругленный 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-214313"/>
            <a:ext cx="8858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625" y="214313"/>
            <a:ext cx="8501063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+mn-lt"/>
              </a:rPr>
              <a:t>Информация об общих объемах доходов бюджета округа на 2024 год и плановый период 2025 и 2026 годов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85750" y="193675"/>
          <a:ext cx="8643938" cy="587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7143750" y="857250"/>
            <a:ext cx="1793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>
                <a:latin typeface="Times New Roman" pitchFamily="18" charset="0"/>
              </a:rPr>
              <a:t>(тыс. рублей)</a:t>
            </a:r>
            <a:endParaRPr lang="ru-RU" sz="21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4313" y="0"/>
            <a:ext cx="86598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400" b="1">
              <a:latin typeface="Constantia" pitchFamily="18" charset="0"/>
            </a:endParaRPr>
          </a:p>
        </p:txBody>
      </p:sp>
      <p:sp>
        <p:nvSpPr>
          <p:cNvPr id="25605" name="Text Box 4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358062" cy="571500"/>
          </a:xfrm>
          <a:noFill/>
        </p:spPr>
        <p:txBody>
          <a:bodyPr/>
          <a:lstStyle/>
          <a:p>
            <a:r>
              <a:rPr lang="ru-RU" altLang="ru-RU" sz="2400" b="1" smtClean="0">
                <a:latin typeface="Constantia" pitchFamily="18" charset="0"/>
              </a:rPr>
              <a:t>Муниципальный долг</a:t>
            </a:r>
          </a:p>
        </p:txBody>
      </p:sp>
      <p:pic>
        <p:nvPicPr>
          <p:cNvPr id="25606" name="Скругленный 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8501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12"/>
          <p:cNvSpPr>
            <a:spLocks noChangeArrowheads="1"/>
          </p:cNvSpPr>
          <p:nvPr/>
        </p:nvSpPr>
        <p:spPr bwMode="auto">
          <a:xfrm>
            <a:off x="500063" y="0"/>
            <a:ext cx="80724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atin typeface="+mn-lt"/>
              </a:rPr>
              <a:t>Динамика доходов бюджета округа</a:t>
            </a:r>
          </a:p>
          <a:p>
            <a:pPr algn="ctr">
              <a:defRPr/>
            </a:pPr>
            <a:endParaRPr lang="ru-RU" altLang="ru-RU" sz="2600" b="1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3" y="5929313"/>
            <a:ext cx="87153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latin typeface="+mn-lt"/>
              </a:rPr>
              <a:t>Снижение общих доходов бюджета района в 2024 году в сравнении с 2023 годом составит 46,8 млн. рублей.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543925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Скругленный 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863123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75" y="214313"/>
            <a:ext cx="8001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</a:rPr>
              <a:t>Динамика сумм </a:t>
            </a:r>
            <a:r>
              <a:rPr lang="ru-RU" altLang="ru-RU" sz="2400" b="1" dirty="0">
                <a:latin typeface="+mn-lt"/>
              </a:rPr>
              <a:t>налоговых и неналоговых доходов</a:t>
            </a:r>
            <a:r>
              <a:rPr lang="ru-RU" sz="2400" b="1" dirty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5857875"/>
            <a:ext cx="8786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latin typeface="+mn-lt"/>
              </a:rPr>
              <a:t>Снижение налоговых и неналоговых доходов в 2024 году к уровню 2023 года составит  более 3 млн. рублей.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кругленный 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0"/>
            <a:ext cx="863123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38" y="214313"/>
            <a:ext cx="80010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latin typeface="+mn-lt"/>
              </a:rPr>
              <a:t>Динамика объемов безвозмездных поступлений</a:t>
            </a:r>
            <a:endParaRPr lang="ru-RU" sz="2600" dirty="0">
              <a:latin typeface="+mn-lt"/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/>
        </p:nvGraphicFramePr>
        <p:xfrm>
          <a:off x="50800" y="647700"/>
          <a:ext cx="8643938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50" y="5857875"/>
            <a:ext cx="86439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+mn-lt"/>
              </a:rPr>
              <a:t>Снижение сумм безвозмездных поступлений в 2024 году к уровню 2023 года составит 43,7 млн. рублей.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кругленный 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0"/>
            <a:ext cx="863123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38" y="214313"/>
            <a:ext cx="8001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n-lt"/>
              </a:rPr>
              <a:t>Динамика объемов дотаций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/>
        </p:nvGraphicFramePr>
        <p:xfrm>
          <a:off x="-50800" y="979488"/>
          <a:ext cx="8813800" cy="50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625" y="6000750"/>
            <a:ext cx="82153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latin typeface="+mn-lt"/>
              </a:rPr>
              <a:t>В 2024 году сумма дотаций в сравнении с 2023 годом снизится на 13,3 млн. рублей.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60"/>
            <a:ext cx="2214546" cy="18573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2238375"/>
            <a:ext cx="2638425" cy="942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3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8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8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3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8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3" y="1781175"/>
            <a:ext cx="842962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5" y="2481263"/>
            <a:ext cx="272891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286124"/>
            <a:ext cx="1946641" cy="36933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123 554,0 </a:t>
            </a:r>
          </a:p>
        </p:txBody>
      </p:sp>
      <p:graphicFrame>
        <p:nvGraphicFramePr>
          <p:cNvPr id="22" name="Диаграмма 2"/>
          <p:cNvGraphicFramePr>
            <a:graphicFrameLocks/>
          </p:cNvGraphicFramePr>
          <p:nvPr/>
        </p:nvGraphicFramePr>
        <p:xfrm>
          <a:off x="2071688" y="1214438"/>
          <a:ext cx="6929437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085" name="Group 2"/>
          <p:cNvGrpSpPr>
            <a:grpSpLocks noGrp="1"/>
          </p:cNvGrpSpPr>
          <p:nvPr>
            <p:ph type="title"/>
          </p:nvPr>
        </p:nvGrpSpPr>
        <p:grpSpPr bwMode="auto">
          <a:xfrm>
            <a:off x="0" y="-214313"/>
            <a:ext cx="9144000" cy="1143001"/>
            <a:chOff x="20" y="-445"/>
            <a:chExt cx="5789" cy="688"/>
          </a:xfrm>
        </p:grpSpPr>
        <p:pic>
          <p:nvPicPr>
            <p:cNvPr id="3087" name="Скругленный прямоугольник 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" y="-445"/>
              <a:ext cx="5745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Text Box 4"/>
            <p:cNvSpPr txBox="1">
              <a:spLocks noChangeArrowheads="1"/>
            </p:cNvSpPr>
            <p:nvPr/>
          </p:nvSpPr>
          <p:spPr bwMode="auto">
            <a:xfrm>
              <a:off x="20" y="-316"/>
              <a:ext cx="5613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300" b="1">
                  <a:latin typeface="Times New Roman" pitchFamily="18" charset="0"/>
                </a:rPr>
                <a:t>Структура налоговых и неналоговых доходов на 2024 год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1500" y="1000125"/>
            <a:ext cx="171450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 dirty="0">
                <a:latin typeface="+mn-lt"/>
              </a:rPr>
              <a:t>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29125" y="1500188"/>
          <a:ext cx="4572000" cy="2000264"/>
        </p:xfrm>
        <a:graphic>
          <a:graphicData uri="http://schemas.openxmlformats.org/drawingml/2006/table">
            <a:tbl>
              <a:tblPr/>
              <a:tblGrid>
                <a:gridCol w="2944678"/>
                <a:gridCol w="1627322"/>
              </a:tblGrid>
              <a:tr h="369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139633,3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69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47272,3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69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135049,1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92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межбюджетных трансфертов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321954,7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4"/>
          <p:cNvGraphicFramePr>
            <a:graphicFrameLocks/>
          </p:cNvGraphicFramePr>
          <p:nvPr/>
        </p:nvGraphicFramePr>
        <p:xfrm>
          <a:off x="142875" y="1143000"/>
          <a:ext cx="6215063" cy="55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714750"/>
            <a:ext cx="4500563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9717" name="Скругленный прямоугольник 1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1071563"/>
          </a:xfrm>
          <a:noFill/>
        </p:spPr>
      </p:pic>
      <p:sp>
        <p:nvSpPr>
          <p:cNvPr id="15385" name="Прямоугольник 11"/>
          <p:cNvSpPr>
            <a:spLocks noChangeArrowheads="1"/>
          </p:cNvSpPr>
          <p:nvPr/>
        </p:nvSpPr>
        <p:spPr bwMode="auto">
          <a:xfrm>
            <a:off x="357188" y="142875"/>
            <a:ext cx="8501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atin typeface="+mn-lt"/>
              </a:rPr>
              <a:t>Структура межбюджетных трансфертов в бюджет округа </a:t>
            </a:r>
          </a:p>
          <a:p>
            <a:pPr algn="ctr">
              <a:defRPr/>
            </a:pPr>
            <a:r>
              <a:rPr lang="ru-RU" altLang="ru-RU" sz="2400" b="1" dirty="0">
                <a:latin typeface="+mn-lt"/>
              </a:rPr>
              <a:t>в 2024 году</a:t>
            </a:r>
            <a:endParaRPr lang="ru-RU" altLang="ru-RU" b="1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500" y="1000125"/>
            <a:ext cx="15779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кругленный 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87153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6"/>
          <p:cNvSpPr>
            <a:spLocks noChangeArrowheads="1"/>
          </p:cNvSpPr>
          <p:nvPr/>
        </p:nvSpPr>
        <p:spPr bwMode="auto">
          <a:xfrm>
            <a:off x="357188" y="214313"/>
            <a:ext cx="8429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>
                <a:latin typeface="Constantia" pitchFamily="18" charset="0"/>
              </a:rPr>
              <a:t>Расходная часть бюджета округа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14313" y="1428750"/>
            <a:ext cx="8643937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 dirty="0">
                <a:latin typeface="+mn-lt"/>
              </a:rPr>
              <a:t>     Формирование проекта бюджета округа на 2024 год и плановый период 2025 и 2026 годов осуществляется в период санкционного давления в отношении Российской Федерации. </a:t>
            </a:r>
          </a:p>
          <a:p>
            <a:pPr algn="just">
              <a:defRPr/>
            </a:pPr>
            <a:r>
              <a:rPr lang="ru-RU" sz="2400" dirty="0">
                <a:latin typeface="+mn-lt"/>
              </a:rPr>
              <a:t>     В связи с прогнозируемым снижением в 2024 году поступлений межбюджетных трансфертов по сравнению с уровнем 2023 года, общий объем расходной части бюджета округа также снижается. </a:t>
            </a:r>
          </a:p>
          <a:p>
            <a:pPr algn="just">
              <a:defRPr/>
            </a:pPr>
            <a:r>
              <a:rPr lang="ru-RU" sz="2400" dirty="0">
                <a:latin typeface="+mn-lt"/>
              </a:rPr>
              <a:t>    В целях сохранения социальной стабильности в округе при формировании проекта бюджета в первоочередном порядке обеспечены социально-значимые расходные обязательства, необходимость осуществления которых обусловлена требованиями бюджетного законодательства. </a:t>
            </a:r>
          </a:p>
          <a:p>
            <a:pPr indent="539750" algn="just" eaLnBrk="0" hangingPunct="0">
              <a:defRPr/>
            </a:pPr>
            <a:endParaRPr lang="ru-RU" sz="21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500188" y="1785938"/>
            <a:ext cx="75009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округа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28596" y="3071810"/>
            <a:ext cx="977900" cy="48418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cs typeface="Times New Roman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571625" y="3071813"/>
            <a:ext cx="7572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Выполнение Указов Президента РФ и поручений </a:t>
            </a:r>
          </a:p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Губернатора Вологодской области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28596" y="4143380"/>
            <a:ext cx="977900" cy="48418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cs typeface="Times New Roman" pitchFamily="18" charset="0"/>
            </a:endParaRP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1428750" y="4000500"/>
            <a:ext cx="77152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  Сохранение социальной направленности </a:t>
            </a:r>
          </a:p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  бюджета округа</a:t>
            </a:r>
          </a:p>
          <a:p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  Повышение эффективности и определение</a:t>
            </a:r>
          </a:p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  приоритетности бюджетных расходов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28596" y="5357826"/>
            <a:ext cx="977900" cy="48418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cs typeface="Times New Roman" pitchFamily="18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428625" y="1928813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28596" y="1928802"/>
            <a:ext cx="977900" cy="48418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n>
                <a:solidFill>
                  <a:schemeClr val="tx1"/>
                </a:solidFill>
              </a:ln>
              <a:solidFill>
                <a:srgbClr val="99CCFF"/>
              </a:solidFill>
              <a:cs typeface="Times New Roman" pitchFamily="18" charset="0"/>
            </a:endParaRPr>
          </a:p>
        </p:txBody>
      </p:sp>
      <p:sp>
        <p:nvSpPr>
          <p:cNvPr id="4116" name="Text Box 4"/>
          <p:cNvSpPr txBox="1">
            <a:spLocks noChangeArrowheads="1"/>
          </p:cNvSpPr>
          <p:nvPr/>
        </p:nvSpPr>
        <p:spPr bwMode="auto">
          <a:xfrm>
            <a:off x="214313" y="0"/>
            <a:ext cx="87725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800" b="1" dirty="0">
                <a:latin typeface="+mn-lt"/>
              </a:rPr>
              <a:t>Основные задачи бюджетной политики на 2024 год </a:t>
            </a:r>
          </a:p>
          <a:p>
            <a:pPr algn="ctr">
              <a:defRPr/>
            </a:pPr>
            <a:r>
              <a:rPr lang="ru-RU" altLang="ru-RU" sz="2800" b="1" dirty="0">
                <a:latin typeface="+mn-lt"/>
              </a:rPr>
              <a:t>и плановый период 2025-2026 годов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500063"/>
          </a:xfrm>
        </p:spPr>
        <p:txBody>
          <a:bodyPr/>
          <a:lstStyle/>
          <a:p>
            <a:endParaRPr lang="ru-RU" sz="24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7143750" y="500063"/>
            <a:ext cx="1793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>
                <a:latin typeface="Times New Roman" pitchFamily="18" charset="0"/>
              </a:rPr>
              <a:t>(тыс. рублей)</a:t>
            </a:r>
            <a:endParaRPr lang="ru-RU" sz="2100"/>
          </a:p>
        </p:txBody>
      </p:sp>
      <p:pic>
        <p:nvPicPr>
          <p:cNvPr id="31748" name="Скругленный 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-142875"/>
            <a:ext cx="87868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1071563" y="0"/>
            <a:ext cx="7072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atin typeface="+mn-lt"/>
              </a:rPr>
              <a:t>Общие расходы бюджета округа </a:t>
            </a:r>
          </a:p>
          <a:p>
            <a:pPr algn="ctr">
              <a:defRPr/>
            </a:pPr>
            <a:r>
              <a:rPr lang="ru-RU" altLang="ru-RU" sz="2400" b="1" dirty="0">
                <a:latin typeface="+mn-lt"/>
              </a:rPr>
              <a:t>за период 2021 -2026 годов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6625" y="1143000"/>
            <a:ext cx="171450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 dirty="0">
                <a:latin typeface="+mn-lt"/>
              </a:rPr>
              <a:t>Тыс. рублей</a:t>
            </a:r>
          </a:p>
        </p:txBody>
      </p:sp>
      <p:graphicFrame>
        <p:nvGraphicFramePr>
          <p:cNvPr id="9" name="Диаграмма 11"/>
          <p:cNvGraphicFramePr>
            <a:graphicFrameLocks noGrp="1"/>
          </p:cNvGraphicFramePr>
          <p:nvPr>
            <p:ph type="chart" idx="1"/>
          </p:nvPr>
        </p:nvGraphicFramePr>
        <p:xfrm>
          <a:off x="0" y="1600200"/>
          <a:ext cx="9001125" cy="49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439738"/>
          </a:xfrm>
        </p:spPr>
        <p:txBody>
          <a:bodyPr/>
          <a:lstStyle/>
          <a:p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71688" y="857250"/>
            <a:ext cx="4857750" cy="1285875"/>
          </a:xfrm>
          <a:prstGeom prst="downArrow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18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муниципальных программ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14313" y="2071688"/>
            <a:ext cx="87868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Удельный вес расходов на реализацию муниципальных программ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/>
        </p:nvGraphicFramePr>
        <p:xfrm>
          <a:off x="357188" y="2714625"/>
          <a:ext cx="8786812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102" name="Скругленный 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0"/>
            <a:ext cx="8786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9"/>
          <p:cNvSpPr>
            <a:spLocks noChangeArrowheads="1"/>
          </p:cNvSpPr>
          <p:nvPr/>
        </p:nvSpPr>
        <p:spPr bwMode="auto">
          <a:xfrm>
            <a:off x="428625" y="142875"/>
            <a:ext cx="8572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latin typeface="+mn-lt"/>
              </a:rPr>
              <a:t>Программная структура бюджета округа на </a:t>
            </a:r>
            <a:r>
              <a:rPr lang="ru-RU" altLang="ru-RU" sz="2400" b="1" dirty="0">
                <a:latin typeface="+mn-lt"/>
              </a:rPr>
              <a:t>2024</a:t>
            </a:r>
            <a:r>
              <a:rPr lang="ru-RU" altLang="ru-RU" sz="2600" b="1" dirty="0">
                <a:latin typeface="+mn-lt"/>
              </a:rPr>
              <a:t> год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243788" y="1401745"/>
          <a:ext cx="8784975" cy="5456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42844" y="5286388"/>
            <a:ext cx="2214546" cy="642942"/>
          </a:xfrm>
          <a:prstGeom prst="rect">
            <a:avLst/>
          </a:prstGeom>
          <a:solidFill>
            <a:srgbClr val="66CCFF"/>
          </a:solidFill>
          <a:ln w="38100">
            <a:noFill/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n-lt"/>
              </a:rPr>
              <a:t> </a:t>
            </a:r>
            <a:r>
              <a:rPr lang="ru-RU" sz="1750" b="1" dirty="0">
                <a:latin typeface="+mn-lt"/>
              </a:rPr>
              <a:t>Образование  -</a:t>
            </a:r>
          </a:p>
          <a:p>
            <a:pPr algn="ctr">
              <a:defRPr/>
            </a:pPr>
            <a:r>
              <a:rPr lang="ru-RU" sz="1750" b="1" dirty="0">
                <a:latin typeface="+mn-lt"/>
              </a:rPr>
              <a:t>201598,1</a:t>
            </a:r>
            <a:endParaRPr lang="ru-RU" sz="1750" b="1" dirty="0">
              <a:solidFill>
                <a:srgbClr val="F286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4071942"/>
            <a:ext cx="1857388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00" b="1" dirty="0">
                <a:latin typeface="+mn-lt"/>
              </a:rPr>
              <a:t>  </a:t>
            </a:r>
            <a:r>
              <a:rPr lang="ru-RU" sz="1750" b="1" dirty="0">
                <a:latin typeface="+mn-lt"/>
              </a:rPr>
              <a:t>Национальная экономика -  </a:t>
            </a:r>
          </a:p>
          <a:p>
            <a:pPr algn="ctr">
              <a:defRPr/>
            </a:pPr>
            <a:r>
              <a:rPr lang="ru-RU" sz="1750" b="1" dirty="0">
                <a:latin typeface="+mn-lt"/>
              </a:rPr>
              <a:t>82102,1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29453" y="4929198"/>
            <a:ext cx="2071703" cy="714380"/>
          </a:xfrm>
          <a:prstGeom prst="rect">
            <a:avLst/>
          </a:prstGeom>
          <a:solidFill>
            <a:srgbClr val="7FFD85"/>
          </a:solidFill>
          <a:ln w="38100">
            <a:noFill/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n-lt"/>
              </a:rPr>
              <a:t> </a:t>
            </a:r>
            <a:r>
              <a:rPr lang="ru-RU" sz="1750" b="1" dirty="0">
                <a:latin typeface="+mn-lt"/>
              </a:rPr>
              <a:t>обслуживание </a:t>
            </a:r>
            <a:r>
              <a:rPr lang="ru-RU" sz="1750" b="1" dirty="0" err="1">
                <a:latin typeface="+mn-lt"/>
              </a:rPr>
              <a:t>мун.долга</a:t>
            </a:r>
            <a:r>
              <a:rPr lang="ru-RU" sz="1750" b="1" dirty="0">
                <a:latin typeface="+mn-lt"/>
              </a:rPr>
              <a:t> – 190,0</a:t>
            </a:r>
            <a:endParaRPr lang="ru-RU" sz="1750" b="1" dirty="0">
              <a:latin typeface="+mn-lt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72198" y="6000768"/>
            <a:ext cx="2928958" cy="642942"/>
          </a:xfrm>
          <a:prstGeom prst="rect">
            <a:avLst/>
          </a:prstGeom>
          <a:solidFill>
            <a:srgbClr val="FF3300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00" b="1" dirty="0">
                <a:latin typeface="+mn-lt"/>
              </a:rPr>
              <a:t> </a:t>
            </a:r>
            <a:r>
              <a:rPr lang="ru-RU" sz="1750" b="1" dirty="0">
                <a:latin typeface="+mn-lt"/>
              </a:rPr>
              <a:t>Физическая культура и спорт  - 7637,1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6215082"/>
            <a:ext cx="3000396" cy="428628"/>
          </a:xfrm>
          <a:prstGeom prst="rect">
            <a:avLst/>
          </a:prstGeom>
          <a:solidFill>
            <a:srgbClr val="FF9900"/>
          </a:solidFill>
          <a:ln w="38100">
            <a:noFill/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50" b="1" dirty="0">
                <a:latin typeface="+mn-lt"/>
              </a:rPr>
              <a:t>  Культура – 43278,5</a:t>
            </a:r>
            <a:endParaRPr lang="ru-RU" b="1" dirty="0">
              <a:solidFill>
                <a:srgbClr val="F286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72330" y="3857628"/>
            <a:ext cx="1928826" cy="7143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50" b="1" dirty="0">
                <a:latin typeface="+mn-lt"/>
              </a:rPr>
              <a:t>Здравоохранение  372,0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43702" y="1714488"/>
            <a:ext cx="2357454" cy="785818"/>
          </a:xfrm>
          <a:prstGeom prst="rect">
            <a:avLst/>
          </a:prstGeom>
          <a:solidFill>
            <a:srgbClr val="FF99CC"/>
          </a:solidFill>
          <a:ln w="38100">
            <a:noFill/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50" b="1" dirty="0">
                <a:latin typeface="+mn-lt"/>
              </a:rPr>
              <a:t>  Национальная безопасность  - </a:t>
            </a:r>
          </a:p>
          <a:p>
            <a:pPr algn="ctr">
              <a:defRPr/>
            </a:pPr>
            <a:r>
              <a:rPr lang="ru-RU" sz="1750" b="1" dirty="0">
                <a:latin typeface="+mn-lt"/>
              </a:rPr>
              <a:t>9888,5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2844" y="3000372"/>
            <a:ext cx="1857388" cy="785818"/>
          </a:xfrm>
          <a:prstGeom prst="rect">
            <a:avLst/>
          </a:prstGeom>
          <a:solidFill>
            <a:srgbClr val="99D195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50" b="1" dirty="0">
                <a:latin typeface="+mn-lt"/>
              </a:rPr>
              <a:t>Социальная политика – 12955,4</a:t>
            </a:r>
          </a:p>
        </p:txBody>
      </p:sp>
      <p:pic>
        <p:nvPicPr>
          <p:cNvPr id="3279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5357813"/>
            <a:ext cx="5762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0" y="60007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11"/>
          <p:cNvPicPr>
            <a:picLocks noChangeAspect="1" noChangeArrowheads="1"/>
          </p:cNvPicPr>
          <p:nvPr/>
        </p:nvPicPr>
        <p:blipFill>
          <a:blip r:embed="rId8"/>
          <a:srcRect l="14406" r="18102"/>
          <a:stretch>
            <a:fillRect/>
          </a:stretch>
        </p:blipFill>
        <p:spPr bwMode="auto">
          <a:xfrm>
            <a:off x="5143500" y="5857875"/>
            <a:ext cx="5715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8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8" y="1857375"/>
            <a:ext cx="5000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9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50" y="5000625"/>
            <a:ext cx="560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00" y="392906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75" y="4429125"/>
            <a:ext cx="5000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2" name="Рисунок 75" descr="sz_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14563" y="3357563"/>
            <a:ext cx="571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14480" y="1000108"/>
            <a:ext cx="2857520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n-lt"/>
              </a:rPr>
              <a:t>  </a:t>
            </a:r>
            <a:r>
              <a:rPr lang="ru-RU" sz="1750" b="1" dirty="0">
                <a:latin typeface="+mn-lt"/>
              </a:rPr>
              <a:t>Общегосударственные вопросы -  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51002,9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786314" y="1000108"/>
            <a:ext cx="2143140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50" b="1" dirty="0">
                <a:latin typeface="+mn-lt"/>
              </a:rPr>
              <a:t>ЖКХ -  22750,3</a:t>
            </a:r>
          </a:p>
        </p:txBody>
      </p:sp>
      <p:pic>
        <p:nvPicPr>
          <p:cNvPr id="32809" name="Скругленный прямоугольник 1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313" y="0"/>
            <a:ext cx="8929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3" name="Прямоугольник 27"/>
          <p:cNvSpPr>
            <a:spLocks noChangeArrowheads="1"/>
          </p:cNvSpPr>
          <p:nvPr/>
        </p:nvSpPr>
        <p:spPr bwMode="auto">
          <a:xfrm>
            <a:off x="571500" y="142875"/>
            <a:ext cx="8572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100" b="1" dirty="0">
                <a:latin typeface="+mn-lt"/>
              </a:rPr>
              <a:t>Расходы бюджета по разделам бюджетной классификации </a:t>
            </a:r>
          </a:p>
          <a:p>
            <a:pPr algn="ctr">
              <a:defRPr/>
            </a:pPr>
            <a:r>
              <a:rPr lang="ru-RU" altLang="ru-RU" sz="2100" b="1" dirty="0">
                <a:latin typeface="+mn-lt"/>
              </a:rPr>
              <a:t>на 2024 год </a:t>
            </a:r>
          </a:p>
        </p:txBody>
      </p:sp>
      <p:sp>
        <p:nvSpPr>
          <p:cNvPr id="30" name="Овал 29"/>
          <p:cNvSpPr/>
          <p:nvPr/>
        </p:nvSpPr>
        <p:spPr>
          <a:xfrm>
            <a:off x="5429256" y="1857364"/>
            <a:ext cx="1000132" cy="928694"/>
          </a:xfrm>
          <a:prstGeom prst="ellipse">
            <a:avLst/>
          </a:prstGeom>
          <a:solidFill>
            <a:srgbClr val="FF99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Овал 4"/>
          <p:cNvSpPr/>
          <p:nvPr/>
        </p:nvSpPr>
        <p:spPr>
          <a:xfrm>
            <a:off x="6086251" y="2571744"/>
            <a:ext cx="700328" cy="62889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endParaRPr lang="ru-RU" sz="2200" dirty="0"/>
          </a:p>
        </p:txBody>
      </p:sp>
      <p:pic>
        <p:nvPicPr>
          <p:cNvPr id="32817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43563" y="2000250"/>
            <a:ext cx="57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8" name="Рисунок 26" descr="http://im6-tub-ru.yandex.net/i?id=421129031-03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43438" y="1785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5214938" y="2786062"/>
            <a:ext cx="571500" cy="428625"/>
          </a:xfrm>
          <a:prstGeom prst="line">
            <a:avLst/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58063" y="1000125"/>
            <a:ext cx="15779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Тыс. рублей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42844" y="1857364"/>
            <a:ext cx="2214578" cy="785818"/>
          </a:xfrm>
          <a:prstGeom prst="rect">
            <a:avLst/>
          </a:prstGeom>
          <a:solidFill>
            <a:srgbClr val="FFFF99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50" b="1" dirty="0">
                <a:latin typeface="+mn-lt"/>
              </a:rPr>
              <a:t>Средства массовой информации–3700,0 </a:t>
            </a:r>
          </a:p>
        </p:txBody>
      </p:sp>
      <p:pic>
        <p:nvPicPr>
          <p:cNvPr id="32824" name="Picture 54" descr="https://lejournaldugers.fr/uploads/media/u49/20170120181149quelques-partage-la-lecture-d-39-un-journal-ensemble318-46667jpg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571750" y="2428875"/>
            <a:ext cx="64293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Прямая соединительная линия 55"/>
          <p:cNvCxnSpPr/>
          <p:nvPr/>
        </p:nvCxnSpPr>
        <p:spPr>
          <a:xfrm flipV="1">
            <a:off x="5643563" y="3286125"/>
            <a:ext cx="571500" cy="357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429000" y="3071813"/>
            <a:ext cx="2333625" cy="217963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</a:p>
          <a:p>
            <a:pPr algn="ctr">
              <a:defRPr/>
            </a:pPr>
            <a:r>
              <a:rPr lang="ru-RU" sz="2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всего  </a:t>
            </a:r>
          </a:p>
          <a:p>
            <a:pPr algn="ctr">
              <a:defRPr/>
            </a:pPr>
            <a:r>
              <a:rPr lang="ru-RU" sz="2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435 508,7</a:t>
            </a:r>
          </a:p>
        </p:txBody>
      </p:sp>
      <p:sp>
        <p:nvSpPr>
          <p:cNvPr id="54" name="Овал 53"/>
          <p:cNvSpPr/>
          <p:nvPr/>
        </p:nvSpPr>
        <p:spPr>
          <a:xfrm>
            <a:off x="6143636" y="2714620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143750" y="2714625"/>
            <a:ext cx="1857375" cy="10001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50" b="1" dirty="0">
                <a:solidFill>
                  <a:schemeClr val="tx1"/>
                </a:solidFill>
              </a:rPr>
              <a:t>Охрана окружающей среды – 33,8</a:t>
            </a:r>
          </a:p>
        </p:txBody>
      </p:sp>
      <p:pic>
        <p:nvPicPr>
          <p:cNvPr id="32831" name="Picture 55" descr="C:\Users\FinNew\Desktop\eb2405a996f106575b3aa3e27cc102a5_big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57938" y="2928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22" descr="Циновка"/>
          <p:cNvSpPr>
            <a:spLocks noChangeArrowheads="1"/>
          </p:cNvSpPr>
          <p:nvPr/>
        </p:nvSpPr>
        <p:spPr bwMode="auto">
          <a:xfrm>
            <a:off x="142875" y="4572000"/>
            <a:ext cx="8786813" cy="2071688"/>
          </a:xfrm>
          <a:prstGeom prst="roundRect">
            <a:avLst>
              <a:gd name="adj" fmla="val 16667"/>
            </a:avLst>
          </a:prstGeom>
          <a:blipFill dpi="0" rotWithShape="1">
            <a:blip r:embed="rId2">
              <a:alphaModFix amt="32000"/>
            </a:blip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214313" y="0"/>
            <a:ext cx="8786812" cy="857250"/>
            <a:chOff x="16" y="158"/>
            <a:chExt cx="5535" cy="555"/>
          </a:xfrm>
        </p:grpSpPr>
        <p:pic>
          <p:nvPicPr>
            <p:cNvPr id="5140" name="Скругленный прямоугольни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" y="158"/>
              <a:ext cx="5512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5" name="Text Box 5"/>
            <p:cNvSpPr txBox="1">
              <a:spLocks noChangeArrowheads="1"/>
            </p:cNvSpPr>
            <p:nvPr/>
          </p:nvSpPr>
          <p:spPr bwMode="auto">
            <a:xfrm>
              <a:off x="39" y="158"/>
              <a:ext cx="5512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400" b="1" dirty="0">
                  <a:latin typeface="+mn-lt"/>
                </a:rPr>
                <a:t>Расходы на «Национальную безопасность и правоохранительную деятельность»</a:t>
              </a:r>
            </a:p>
          </p:txBody>
        </p:sp>
      </p:grp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0" y="-142875"/>
          <a:ext cx="6715125" cy="48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6" name="Text Box 24"/>
          <p:cNvSpPr txBox="1">
            <a:spLocks noChangeArrowheads="1"/>
          </p:cNvSpPr>
          <p:nvPr/>
        </p:nvSpPr>
        <p:spPr bwMode="auto">
          <a:xfrm>
            <a:off x="3857625" y="4786313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altLang="ru-RU" sz="1600" b="1">
                <a:latin typeface="Calibri" pitchFamily="34" charset="0"/>
              </a:rPr>
              <a:t>     </a:t>
            </a:r>
            <a:endParaRPr lang="ru-RU" altLang="en-US"/>
          </a:p>
        </p:txBody>
      </p:sp>
      <p:sp>
        <p:nvSpPr>
          <p:cNvPr id="20487" name="Text Box 26"/>
          <p:cNvSpPr txBox="1">
            <a:spLocks noChangeArrowheads="1"/>
          </p:cNvSpPr>
          <p:nvPr/>
        </p:nvSpPr>
        <p:spPr bwMode="auto">
          <a:xfrm>
            <a:off x="4643438" y="4643438"/>
            <a:ext cx="42862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ru-RU" sz="2000" b="1" dirty="0">
                <a:latin typeface="+mn-lt"/>
              </a:rPr>
              <a:t>       2023 г    2024 г     2025 г    2026</a:t>
            </a:r>
            <a:r>
              <a:rPr lang="en-US" altLang="ru-RU" sz="2000" b="1" dirty="0"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г</a:t>
            </a:r>
            <a:endParaRPr lang="ru-RU" altLang="en-US" sz="2000" b="1" dirty="0">
              <a:latin typeface="+mn-lt"/>
            </a:endParaRPr>
          </a:p>
        </p:txBody>
      </p:sp>
      <p:sp>
        <p:nvSpPr>
          <p:cNvPr id="5128" name="Text Box 27"/>
          <p:cNvSpPr txBox="1">
            <a:spLocks noChangeArrowheads="1"/>
          </p:cNvSpPr>
          <p:nvPr/>
        </p:nvSpPr>
        <p:spPr bwMode="auto">
          <a:xfrm>
            <a:off x="10693400" y="4014788"/>
            <a:ext cx="9144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ru-RU" altLang="en-US"/>
          </a:p>
        </p:txBody>
      </p:sp>
      <p:sp>
        <p:nvSpPr>
          <p:cNvPr id="17418" name="Text Box 30"/>
          <p:cNvSpPr txBox="1">
            <a:spLocks noChangeArrowheads="1"/>
          </p:cNvSpPr>
          <p:nvPr/>
        </p:nvSpPr>
        <p:spPr bwMode="auto">
          <a:xfrm>
            <a:off x="214313" y="4786313"/>
            <a:ext cx="4714875" cy="1714500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ru-RU" sz="2000" b="1" dirty="0">
                <a:latin typeface="+mn-lt"/>
              </a:rPr>
              <a:t>Защита населения и территории от чрезвычайных ситуаций природного и техногенного характера, пожарная безопасность, гражданская оборона</a:t>
            </a:r>
          </a:p>
          <a:p>
            <a:pPr>
              <a:spcAft>
                <a:spcPts val="1000"/>
              </a:spcAft>
              <a:defRPr/>
            </a:pPr>
            <a:r>
              <a:rPr lang="ru-RU" altLang="ru-RU" sz="2000" b="1" dirty="0">
                <a:latin typeface="+mn-lt"/>
              </a:rPr>
              <a:t>Другие вопросы</a:t>
            </a:r>
          </a:p>
        </p:txBody>
      </p:sp>
      <p:sp>
        <p:nvSpPr>
          <p:cNvPr id="24586" name="Text Box 31"/>
          <p:cNvSpPr txBox="1">
            <a:spLocks noChangeArrowheads="1"/>
          </p:cNvSpPr>
          <p:nvPr/>
        </p:nvSpPr>
        <p:spPr bwMode="auto">
          <a:xfrm>
            <a:off x="6000750" y="5072063"/>
            <a:ext cx="928688" cy="341312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>
                <a:latin typeface="+mn-lt"/>
              </a:rPr>
              <a:t>9480,7</a:t>
            </a:r>
          </a:p>
        </p:txBody>
      </p:sp>
      <p:sp>
        <p:nvSpPr>
          <p:cNvPr id="24587" name="Text Box 32"/>
          <p:cNvSpPr txBox="1">
            <a:spLocks noChangeArrowheads="1"/>
          </p:cNvSpPr>
          <p:nvPr/>
        </p:nvSpPr>
        <p:spPr bwMode="auto">
          <a:xfrm>
            <a:off x="7000875" y="5072063"/>
            <a:ext cx="928688" cy="341312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>
                <a:latin typeface="+mn-lt"/>
              </a:rPr>
              <a:t>9255,3</a:t>
            </a:r>
          </a:p>
        </p:txBody>
      </p:sp>
      <p:sp>
        <p:nvSpPr>
          <p:cNvPr id="24588" name="Text Box 33"/>
          <p:cNvSpPr txBox="1">
            <a:spLocks noChangeArrowheads="1"/>
          </p:cNvSpPr>
          <p:nvPr/>
        </p:nvSpPr>
        <p:spPr bwMode="auto">
          <a:xfrm>
            <a:off x="8001000" y="5072063"/>
            <a:ext cx="857250" cy="341312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>
                <a:latin typeface="+mn-lt"/>
              </a:rPr>
              <a:t>9290,8 </a:t>
            </a:r>
            <a:r>
              <a:rPr lang="ru-RU" altLang="en-US" sz="1600" b="1" dirty="0">
                <a:latin typeface="Calibri" pitchFamily="34" charset="0"/>
              </a:rPr>
              <a:t> </a:t>
            </a:r>
          </a:p>
          <a:p>
            <a:pPr algn="ctr">
              <a:spcAft>
                <a:spcPts val="1000"/>
              </a:spcAft>
              <a:defRPr/>
            </a:pPr>
            <a:endParaRPr lang="ru-RU" altLang="en-US" dirty="0"/>
          </a:p>
        </p:txBody>
      </p:sp>
      <p:pic>
        <p:nvPicPr>
          <p:cNvPr id="5133" name="Рисунок 41" descr="http://im2-tub-ru.yandex.net/i?id=145653368-03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2714625"/>
            <a:ext cx="253523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Рисунок 42" descr="http://im5-tub-ru.yandex.net/i?id=105008182-51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38" y="857250"/>
            <a:ext cx="250031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 Box 31"/>
          <p:cNvSpPr txBox="1">
            <a:spLocks noChangeArrowheads="1"/>
          </p:cNvSpPr>
          <p:nvPr/>
        </p:nvSpPr>
        <p:spPr bwMode="auto">
          <a:xfrm>
            <a:off x="6000750" y="6000750"/>
            <a:ext cx="863600" cy="341313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>
                <a:latin typeface="+mn-lt"/>
              </a:rPr>
              <a:t>407,8</a:t>
            </a:r>
          </a:p>
        </p:txBody>
      </p:sp>
      <p:sp>
        <p:nvSpPr>
          <p:cNvPr id="24592" name="Text Box 31"/>
          <p:cNvSpPr txBox="1">
            <a:spLocks noChangeArrowheads="1"/>
          </p:cNvSpPr>
          <p:nvPr/>
        </p:nvSpPr>
        <p:spPr bwMode="auto">
          <a:xfrm>
            <a:off x="6929438" y="6000750"/>
            <a:ext cx="928687" cy="341313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>
                <a:latin typeface="+mn-lt"/>
              </a:rPr>
              <a:t>216,5</a:t>
            </a:r>
          </a:p>
          <a:p>
            <a:pPr algn="ctr">
              <a:spcAft>
                <a:spcPts val="1000"/>
              </a:spcAft>
              <a:defRPr/>
            </a:pPr>
            <a:endParaRPr lang="ru-RU" altLang="en-US" dirty="0"/>
          </a:p>
        </p:txBody>
      </p:sp>
      <p:sp>
        <p:nvSpPr>
          <p:cNvPr id="24593" name="Text Box 31"/>
          <p:cNvSpPr txBox="1">
            <a:spLocks noChangeArrowheads="1"/>
          </p:cNvSpPr>
          <p:nvPr/>
        </p:nvSpPr>
        <p:spPr bwMode="auto">
          <a:xfrm>
            <a:off x="7929563" y="6000750"/>
            <a:ext cx="857250" cy="341313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>
                <a:latin typeface="+mn-lt"/>
              </a:rPr>
              <a:t>216,5</a:t>
            </a:r>
          </a:p>
          <a:p>
            <a:pPr algn="ctr">
              <a:spcAft>
                <a:spcPts val="1000"/>
              </a:spcAft>
              <a:defRPr/>
            </a:pPr>
            <a:endParaRPr lang="ru-RU" altLang="en-US" sz="1600" b="1" dirty="0">
              <a:latin typeface="+mn-lt"/>
            </a:endParaRPr>
          </a:p>
          <a:p>
            <a:pPr algn="ctr">
              <a:spcAft>
                <a:spcPts val="1000"/>
              </a:spcAft>
              <a:defRPr/>
            </a:pPr>
            <a:endParaRPr lang="ru-RU" altLang="en-US" dirty="0"/>
          </a:p>
        </p:txBody>
      </p:sp>
      <p:sp>
        <p:nvSpPr>
          <p:cNvPr id="5138" name="Text Box 31"/>
          <p:cNvSpPr txBox="1">
            <a:spLocks noChangeArrowheads="1"/>
          </p:cNvSpPr>
          <p:nvPr/>
        </p:nvSpPr>
        <p:spPr bwMode="auto">
          <a:xfrm>
            <a:off x="5000625" y="5072063"/>
            <a:ext cx="928688" cy="341312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en-US" sz="1600" b="1">
                <a:latin typeface="Times New Roman" pitchFamily="18" charset="0"/>
              </a:rPr>
              <a:t>13871,3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000625" y="6000750"/>
            <a:ext cx="935038" cy="341313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>
                <a:latin typeface="+mn-lt"/>
              </a:rPr>
              <a:t>819,3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5"/>
          <p:cNvGraphicFramePr>
            <a:graphicFrameLocks noGrp="1"/>
          </p:cNvGraphicFramePr>
          <p:nvPr>
            <p:ph type="chart" idx="1"/>
          </p:nvPr>
        </p:nvGraphicFramePr>
        <p:xfrm>
          <a:off x="0" y="642938"/>
          <a:ext cx="8143875" cy="621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7358063" y="785813"/>
            <a:ext cx="1544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pSp>
        <p:nvGrpSpPr>
          <p:cNvPr id="33796" name="Group 3"/>
          <p:cNvGrpSpPr>
            <a:grpSpLocks/>
          </p:cNvGrpSpPr>
          <p:nvPr/>
        </p:nvGrpSpPr>
        <p:grpSpPr bwMode="auto">
          <a:xfrm>
            <a:off x="307975" y="0"/>
            <a:ext cx="8550275" cy="665163"/>
            <a:chOff x="196" y="42"/>
            <a:chExt cx="5473" cy="2625"/>
          </a:xfrm>
        </p:grpSpPr>
        <p:pic>
          <p:nvPicPr>
            <p:cNvPr id="33799" name="Скругленный прямоугольни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" y="606"/>
              <a:ext cx="5473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0" name="Text Box 5"/>
            <p:cNvSpPr txBox="1">
              <a:spLocks noChangeArrowheads="1"/>
            </p:cNvSpPr>
            <p:nvPr/>
          </p:nvSpPr>
          <p:spPr bwMode="auto">
            <a:xfrm>
              <a:off x="228" y="42"/>
              <a:ext cx="5395" cy="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400" b="1">
                  <a:latin typeface="Constantia" pitchFamily="18" charset="0"/>
                </a:rPr>
                <a:t>Расходы на «Национальную экономику»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286500" y="4143375"/>
            <a:ext cx="2714625" cy="235743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798" name="Рисунок 24" descr="http://im2-tub-ru.yandex.net/i?id=251523310-5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1357313"/>
            <a:ext cx="27146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7"/>
          <p:cNvGraphicFramePr>
            <a:graphicFrameLocks noGrp="1"/>
          </p:cNvGraphicFramePr>
          <p:nvPr>
            <p:ph type="chart" idx="1"/>
          </p:nvPr>
        </p:nvGraphicFramePr>
        <p:xfrm>
          <a:off x="142875" y="1143000"/>
          <a:ext cx="8858250" cy="55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07975" y="0"/>
            <a:ext cx="8550275" cy="1071563"/>
            <a:chOff x="196" y="42"/>
            <a:chExt cx="5473" cy="2985"/>
          </a:xfrm>
        </p:grpSpPr>
        <p:pic>
          <p:nvPicPr>
            <p:cNvPr id="6148" name="Скругленный прямоугольни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" y="42"/>
              <a:ext cx="5473" cy="2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228" y="42"/>
              <a:ext cx="5395" cy="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400" b="1">
                  <a:latin typeface="Constantia" pitchFamily="18" charset="0"/>
                </a:rPr>
                <a:t>«Национальная экономика»</a:t>
              </a:r>
            </a:p>
            <a:p>
              <a:pPr algn="ctr"/>
              <a:r>
                <a:rPr lang="ru-RU" altLang="ru-RU" sz="2400" b="1">
                  <a:latin typeface="Constantia" pitchFamily="18" charset="0"/>
                </a:rPr>
                <a:t>Расходы «Дорожного фонда»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</p:nvPr>
        </p:nvGraphicFramePr>
        <p:xfrm>
          <a:off x="142875" y="1000125"/>
          <a:ext cx="8786813" cy="56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1" name="Скругленный 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0"/>
            <a:ext cx="85502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0"/>
            <a:ext cx="8429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atin typeface="+mn-lt"/>
              </a:rPr>
              <a:t>«Национальная экономика»</a:t>
            </a:r>
          </a:p>
          <a:p>
            <a:pPr algn="ctr">
              <a:defRPr/>
            </a:pPr>
            <a:r>
              <a:rPr lang="ru-RU" altLang="ru-RU" sz="2400" b="1" dirty="0">
                <a:latin typeface="+mn-lt"/>
              </a:rPr>
              <a:t>Доходы «Дорожного фонда»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9500" y="1357313"/>
            <a:ext cx="15779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Тыс. рублей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0" y="0"/>
            <a:ext cx="9144000" cy="573088"/>
            <a:chOff x="0" y="-11"/>
            <a:chExt cx="5564" cy="334"/>
          </a:xfrm>
        </p:grpSpPr>
        <p:pic>
          <p:nvPicPr>
            <p:cNvPr id="8217" name="Скругленный 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1"/>
              <a:ext cx="556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8" name="Text Box 4"/>
            <p:cNvSpPr txBox="1">
              <a:spLocks noChangeArrowheads="1"/>
            </p:cNvSpPr>
            <p:nvPr/>
          </p:nvSpPr>
          <p:spPr bwMode="auto">
            <a:xfrm>
              <a:off x="204" y="-11"/>
              <a:ext cx="520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400" b="1">
                  <a:latin typeface="Constantia" pitchFamily="18" charset="0"/>
                  <a:cs typeface="Times New Roman" pitchFamily="18" charset="0"/>
                </a:rPr>
                <a:t>Расходы на Жилищно-коммунальное хозяйство</a:t>
              </a:r>
              <a:endParaRPr lang="ru-RU" altLang="ru-RU" sz="2400" b="1">
                <a:latin typeface="Constantia" pitchFamily="18" charset="0"/>
              </a:endParaRPr>
            </a:p>
          </p:txBody>
        </p:sp>
      </p:grp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00063" y="3929063"/>
            <a:ext cx="3071812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Жилищное хозяйство</a:t>
            </a:r>
            <a:endParaRPr lang="ru-RU" altLang="en-US" sz="2000" dirty="0">
              <a:latin typeface="+mn-lt"/>
            </a:endParaRP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500063" y="4500563"/>
            <a:ext cx="3071812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Коммунальное</a:t>
            </a:r>
            <a:r>
              <a:rPr lang="ru-RU" altLang="en-US" sz="2000" b="1" dirty="0">
                <a:latin typeface="Calibri" pitchFamily="34" charset="0"/>
              </a:rPr>
              <a:t> хозяйство</a:t>
            </a:r>
            <a:endParaRPr lang="ru-RU" altLang="en-US" sz="2000" dirty="0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5500688" y="4500563"/>
            <a:ext cx="1428750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7899,9</a:t>
            </a:r>
          </a:p>
        </p:txBody>
      </p:sp>
      <p:sp>
        <p:nvSpPr>
          <p:cNvPr id="22536" name="Text Box 18"/>
          <p:cNvSpPr txBox="1">
            <a:spLocks noChangeArrowheads="1"/>
          </p:cNvSpPr>
          <p:nvPr/>
        </p:nvSpPr>
        <p:spPr bwMode="auto">
          <a:xfrm>
            <a:off x="3857625" y="4500563"/>
            <a:ext cx="1485900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19176,9</a:t>
            </a:r>
          </a:p>
          <a:p>
            <a:pPr algn="ctr">
              <a:spcAft>
                <a:spcPts val="1000"/>
              </a:spcAft>
              <a:defRPr/>
            </a:pPr>
            <a:endParaRPr lang="ru-RU" altLang="en-US" sz="2000" b="1" dirty="0">
              <a:latin typeface="+mn-lt"/>
            </a:endParaRPr>
          </a:p>
        </p:txBody>
      </p:sp>
      <p:sp>
        <p:nvSpPr>
          <p:cNvPr id="22537" name="Text Box 20"/>
          <p:cNvSpPr txBox="1">
            <a:spLocks noChangeArrowheads="1"/>
          </p:cNvSpPr>
          <p:nvPr/>
        </p:nvSpPr>
        <p:spPr bwMode="auto">
          <a:xfrm>
            <a:off x="5500688" y="3929063"/>
            <a:ext cx="1428750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1025,0</a:t>
            </a:r>
          </a:p>
        </p:txBody>
      </p:sp>
      <p:sp>
        <p:nvSpPr>
          <p:cNvPr id="8202" name="Прямоугольник 22"/>
          <p:cNvSpPr>
            <a:spLocks noChangeArrowheads="1"/>
          </p:cNvSpPr>
          <p:nvPr/>
        </p:nvSpPr>
        <p:spPr bwMode="auto">
          <a:xfrm>
            <a:off x="4071938" y="3571875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b="1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8203" name="Text Box 21"/>
          <p:cNvSpPr txBox="1">
            <a:spLocks noChangeArrowheads="1"/>
          </p:cNvSpPr>
          <p:nvPr/>
        </p:nvSpPr>
        <p:spPr bwMode="auto">
          <a:xfrm>
            <a:off x="7358063" y="3571875"/>
            <a:ext cx="1079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b="1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8204" name="Рисунок 24" descr="http://im2-tub-ru.yandex.net/i?id=251523310-5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688975"/>
            <a:ext cx="2928937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Рисунок 25" descr="http://im0-tub-ru.yandex.net/i?id=180293747-5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5572125"/>
            <a:ext cx="185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Рисунок 26" descr="http://im6-tub-ru.yandex.net/i?id=421129031-03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75" y="5572125"/>
            <a:ext cx="20002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Рисунок 27" descr="http://im3-tub-ru.yandex.net/i?id=354680379-62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25" y="5572125"/>
            <a:ext cx="185737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 Box 20"/>
          <p:cNvSpPr txBox="1">
            <a:spLocks noChangeArrowheads="1"/>
          </p:cNvSpPr>
          <p:nvPr/>
        </p:nvSpPr>
        <p:spPr bwMode="auto">
          <a:xfrm>
            <a:off x="3857625" y="3929063"/>
            <a:ext cx="1500188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2425,0</a:t>
            </a:r>
          </a:p>
          <a:p>
            <a:pPr algn="ctr">
              <a:spcAft>
                <a:spcPts val="1000"/>
              </a:spcAft>
              <a:defRPr/>
            </a:pPr>
            <a:endParaRPr lang="ru-RU" altLang="en-US" sz="2000" b="1" dirty="0">
              <a:latin typeface="+mn-lt"/>
            </a:endParaRP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5643563" y="3571875"/>
            <a:ext cx="1079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b="1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2546" name="Text Box 20"/>
          <p:cNvSpPr txBox="1">
            <a:spLocks noChangeArrowheads="1"/>
          </p:cNvSpPr>
          <p:nvPr/>
        </p:nvSpPr>
        <p:spPr bwMode="auto">
          <a:xfrm>
            <a:off x="7143768" y="3941763"/>
            <a:ext cx="1428760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1125,0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7134225" y="4500563"/>
            <a:ext cx="1428750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+mn-lt"/>
              </a:rPr>
              <a:t>7369,9</a:t>
            </a:r>
          </a:p>
        </p:txBody>
      </p:sp>
      <p:sp>
        <p:nvSpPr>
          <p:cNvPr id="22549" name="Text Box 9"/>
          <p:cNvSpPr txBox="1">
            <a:spLocks noChangeArrowheads="1"/>
          </p:cNvSpPr>
          <p:nvPr/>
        </p:nvSpPr>
        <p:spPr bwMode="auto">
          <a:xfrm>
            <a:off x="500063" y="5143500"/>
            <a:ext cx="3071812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Благоустройство</a:t>
            </a:r>
          </a:p>
        </p:txBody>
      </p:sp>
      <p:sp>
        <p:nvSpPr>
          <p:cNvPr id="22551" name="Text Box 18"/>
          <p:cNvSpPr txBox="1">
            <a:spLocks noChangeArrowheads="1"/>
          </p:cNvSpPr>
          <p:nvPr/>
        </p:nvSpPr>
        <p:spPr bwMode="auto">
          <a:xfrm>
            <a:off x="3857625" y="5143500"/>
            <a:ext cx="1485900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1148,4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5500688" y="5129213"/>
            <a:ext cx="1485900" cy="357187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0,0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7143750" y="5143500"/>
            <a:ext cx="1485900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0,0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00563" y="500063"/>
            <a:ext cx="15779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Тыс. рублей</a:t>
            </a:r>
          </a:p>
        </p:txBody>
      </p:sp>
      <p:graphicFrame>
        <p:nvGraphicFramePr>
          <p:cNvPr id="27" name="Диаграмма 30"/>
          <p:cNvGraphicFramePr>
            <a:graphicFrameLocks/>
          </p:cNvGraphicFramePr>
          <p:nvPr/>
        </p:nvGraphicFramePr>
        <p:xfrm>
          <a:off x="142875" y="428625"/>
          <a:ext cx="6000750" cy="335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"/>
          <p:cNvGraphicFramePr>
            <a:graphicFrameLocks/>
          </p:cNvGraphicFramePr>
          <p:nvPr/>
        </p:nvGraphicFramePr>
        <p:xfrm>
          <a:off x="1000125" y="428625"/>
          <a:ext cx="8143875" cy="478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0" y="0"/>
            <a:ext cx="8832850" cy="500063"/>
            <a:chOff x="0" y="0"/>
            <a:chExt cx="5564" cy="484"/>
          </a:xfrm>
        </p:grpSpPr>
        <p:pic>
          <p:nvPicPr>
            <p:cNvPr id="34874" name="Скругленный прямоугольни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56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7" name="Text Box 5"/>
            <p:cNvSpPr txBox="1">
              <a:spLocks noChangeArrowheads="1"/>
            </p:cNvSpPr>
            <p:nvPr/>
          </p:nvSpPr>
          <p:spPr bwMode="auto">
            <a:xfrm>
              <a:off x="60" y="41"/>
              <a:ext cx="5449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altLang="ru-RU" sz="2400" b="1" dirty="0">
                <a:latin typeface="+mn-lt"/>
              </a:endParaRPr>
            </a:p>
          </p:txBody>
        </p:sp>
      </p:grpSp>
      <p:pic>
        <p:nvPicPr>
          <p:cNvPr id="34820" name="Рисунок 3" descr=" дополнит обр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643438"/>
            <a:ext cx="192881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4" descr="школ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571750"/>
            <a:ext cx="19653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714375"/>
            <a:ext cx="19780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625" y="0"/>
            <a:ext cx="8001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</a:rPr>
              <a:t>Расходы на «Образование»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0" y="2500313"/>
            <a:ext cx="11223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2022 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4875" y="2500313"/>
            <a:ext cx="11223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2024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875" y="2500313"/>
            <a:ext cx="11223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2025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0438" y="2500313"/>
            <a:ext cx="11223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2023 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9500" y="428625"/>
            <a:ext cx="15779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Тыс. рублей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214563" y="2928938"/>
          <a:ext cx="6786563" cy="3792539"/>
        </p:xfrm>
        <a:graphic>
          <a:graphicData uri="http://schemas.openxmlformats.org/drawingml/2006/table">
            <a:tbl>
              <a:tblPr/>
              <a:tblGrid>
                <a:gridCol w="2791394"/>
                <a:gridCol w="998172"/>
                <a:gridCol w="998999"/>
                <a:gridCol w="998999"/>
                <a:gridCol w="998999"/>
              </a:tblGrid>
              <a:tr h="453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Calibri"/>
                        </a:rPr>
                        <a:t>Наименование</a:t>
                      </a:r>
                      <a:endParaRPr lang="ru-RU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2023 год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2024 </a:t>
                      </a:r>
                      <a:r>
                        <a:rPr lang="ru-RU" sz="1800" b="1" dirty="0">
                          <a:latin typeface="+mn-lt"/>
                          <a:ea typeface="Times New Roman"/>
                          <a:cs typeface="Calibri"/>
                        </a:rPr>
                        <a:t>год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2025 </a:t>
                      </a:r>
                      <a:r>
                        <a:rPr lang="ru-RU" sz="1800" b="1" dirty="0">
                          <a:latin typeface="+mn-lt"/>
                          <a:ea typeface="Times New Roman"/>
                          <a:cs typeface="Calibri"/>
                        </a:rPr>
                        <a:t>год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2026 </a:t>
                      </a:r>
                      <a:r>
                        <a:rPr lang="ru-RU" sz="1800" b="1" dirty="0">
                          <a:latin typeface="+mn-lt"/>
                          <a:ea typeface="Times New Roman"/>
                          <a:cs typeface="Calibri"/>
                        </a:rPr>
                        <a:t>год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Calibri"/>
                        </a:rPr>
                        <a:t>Дошкольное образование</a:t>
                      </a:r>
                      <a:endParaRPr lang="ru-RU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31579,7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35099,2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36393,0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37991,1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Calibri"/>
                        </a:rPr>
                        <a:t>Общее образование </a:t>
                      </a:r>
                      <a:endParaRPr lang="ru-RU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93867,2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101262,7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104806,4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113644,7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Calibri"/>
                        </a:rPr>
                        <a:t>Дополнительное образование</a:t>
                      </a:r>
                      <a:endParaRPr lang="ru-RU" sz="18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39948,5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13055,8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13077,5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13509,9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4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Молодежная политика</a:t>
                      </a:r>
                      <a:endParaRPr lang="ru-RU" sz="1800" b="1" dirty="0" smtClean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Calibri"/>
                        </a:rPr>
                        <a:t>и о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Calibri"/>
                        </a:rPr>
                        <a:t>здоровление детей</a:t>
                      </a:r>
                      <a:endParaRPr lang="ru-RU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440,0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1390,0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1390,0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1390,0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4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Calibri"/>
                        </a:rPr>
                        <a:t>Другие вопросы в области образования</a:t>
                      </a:r>
                      <a:endParaRPr lang="ru-RU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52983,5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50790,4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47122,0</a:t>
                      </a:r>
                      <a:endParaRPr lang="ru-RU" sz="18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Calibri"/>
                        </a:rPr>
                        <a:t>48784,3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215188" y="2500313"/>
            <a:ext cx="11223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2026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71438" y="0"/>
            <a:ext cx="8929687" cy="857250"/>
            <a:chOff x="0" y="0"/>
            <a:chExt cx="5564" cy="484"/>
          </a:xfrm>
        </p:grpSpPr>
        <p:pic>
          <p:nvPicPr>
            <p:cNvPr id="9238" name="Скругленный 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56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>
              <a:off x="60" y="42"/>
              <a:ext cx="5281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400" b="1" dirty="0">
                  <a:latin typeface="+mn-lt"/>
                </a:rPr>
                <a:t> Расходы на «Культуру, кинематографию»</a:t>
              </a:r>
            </a:p>
          </p:txBody>
        </p:sp>
      </p:grp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00125"/>
            <a:ext cx="25717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2875" y="5000625"/>
            <a:ext cx="2143125" cy="428625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Культура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2875" y="5572125"/>
            <a:ext cx="2143125" cy="10715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Другие вопросы в области культуры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357438" y="5000625"/>
            <a:ext cx="1285875" cy="4143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51269,8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786182" y="5000636"/>
            <a:ext cx="1214437" cy="4143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39335,4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143500" y="5000625"/>
            <a:ext cx="1214438" cy="4143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43278,5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429375" y="5000625"/>
            <a:ext cx="1214438" cy="4143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42126,5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357438" y="6000750"/>
            <a:ext cx="1285875" cy="4143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0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786188" y="6000750"/>
            <a:ext cx="1214437" cy="4143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0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143500" y="6000750"/>
            <a:ext cx="1214438" cy="4143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0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429375" y="6000750"/>
            <a:ext cx="1214438" cy="4143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0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786688" y="5000625"/>
            <a:ext cx="1214437" cy="4143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41643,3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786688" y="6000750"/>
            <a:ext cx="1214437" cy="4143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0</a:t>
            </a: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/>
        </p:nvGraphicFramePr>
        <p:xfrm>
          <a:off x="2571736" y="785794"/>
          <a:ext cx="6929472" cy="392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929563" y="4643438"/>
            <a:ext cx="8080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2026 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72250" y="4643438"/>
            <a:ext cx="8080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2025 г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57813" y="4643438"/>
            <a:ext cx="8080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2024 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0500" y="4643438"/>
            <a:ext cx="8080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2023 г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71750" y="4643438"/>
            <a:ext cx="8080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2022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2" name="Text Box 4"/>
          <p:cNvSpPr txBox="1">
            <a:spLocks noChangeArrowheads="1"/>
          </p:cNvSpPr>
          <p:nvPr/>
        </p:nvSpPr>
        <p:spPr bwMode="auto">
          <a:xfrm>
            <a:off x="214313" y="0"/>
            <a:ext cx="86598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800" b="1" dirty="0">
                <a:latin typeface="+mn-lt"/>
              </a:rPr>
              <a:t>Муниципальный долг округа</a:t>
            </a:r>
          </a:p>
        </p:txBody>
      </p:sp>
      <p:graphicFrame>
        <p:nvGraphicFramePr>
          <p:cNvPr id="39949" name="Group 13"/>
          <p:cNvGraphicFramePr>
            <a:graphicFrameLocks noGrp="1"/>
          </p:cNvGraphicFramePr>
          <p:nvPr/>
        </p:nvGraphicFramePr>
        <p:xfrm>
          <a:off x="142875" y="776288"/>
          <a:ext cx="8750301" cy="5670551"/>
        </p:xfrm>
        <a:graphic>
          <a:graphicData uri="http://schemas.openxmlformats.org/drawingml/2006/table">
            <a:tbl>
              <a:tblPr/>
              <a:tblGrid>
                <a:gridCol w="2928927"/>
                <a:gridCol w="928694"/>
                <a:gridCol w="857256"/>
                <a:gridCol w="1082861"/>
                <a:gridCol w="1203155"/>
                <a:gridCol w="928694"/>
                <a:gridCol w="820714"/>
              </a:tblGrid>
              <a:tr h="701085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7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 задолженности  прошлых лет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5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 кредиты от других бюджетов бюджетной   системы Российской Федерации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10000,0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-10000,0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10000,0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-10000,0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 задолженности на конец года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0" y="0"/>
            <a:ext cx="9183688" cy="768350"/>
            <a:chOff x="0" y="0"/>
            <a:chExt cx="5564" cy="484"/>
          </a:xfrm>
        </p:grpSpPr>
        <p:pic>
          <p:nvPicPr>
            <p:cNvPr id="10270" name="Скругленный 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56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7" name="Text Box 4"/>
            <p:cNvSpPr txBox="1">
              <a:spLocks noChangeArrowheads="1"/>
            </p:cNvSpPr>
            <p:nvPr/>
          </p:nvSpPr>
          <p:spPr bwMode="auto">
            <a:xfrm>
              <a:off x="60" y="42"/>
              <a:ext cx="54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600" b="1" dirty="0">
                  <a:latin typeface="+mn-lt"/>
                </a:rPr>
                <a:t>Расходы на «Физическую культуру и спорт»</a:t>
              </a:r>
            </a:p>
          </p:txBody>
        </p:sp>
      </p:grp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85813"/>
            <a:ext cx="2276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Диаграмма 9"/>
          <p:cNvGraphicFramePr>
            <a:graphicFrameLocks/>
          </p:cNvGraphicFramePr>
          <p:nvPr/>
        </p:nvGraphicFramePr>
        <p:xfrm>
          <a:off x="2214563" y="714375"/>
          <a:ext cx="74295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45" name="Picture 11"/>
          <p:cNvPicPr>
            <a:picLocks noChangeAspect="1" noChangeArrowheads="1"/>
          </p:cNvPicPr>
          <p:nvPr/>
        </p:nvPicPr>
        <p:blipFill>
          <a:blip r:embed="rId5"/>
          <a:srcRect l="14406" r="18102"/>
          <a:stretch>
            <a:fillRect/>
          </a:stretch>
        </p:blipFill>
        <p:spPr bwMode="auto">
          <a:xfrm>
            <a:off x="142875" y="257175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42875" y="4643438"/>
            <a:ext cx="2928938" cy="642937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900" b="1" dirty="0">
                <a:latin typeface="+mn-lt"/>
              </a:rPr>
              <a:t>Физическая культура и спорт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2875" y="5357813"/>
            <a:ext cx="2928938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900" b="1" dirty="0">
                <a:latin typeface="+mn-lt"/>
              </a:rPr>
              <a:t>Массовый спорт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42875" y="5857875"/>
            <a:ext cx="2928927" cy="10001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900" b="1" dirty="0">
                <a:latin typeface="+mn-lt"/>
              </a:rPr>
              <a:t>Другие вопросы в области физической культуры и спорта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214688" y="4786313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>
                <a:latin typeface="+mn-lt"/>
              </a:rPr>
              <a:t>5172,5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286250" y="4786313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>
                <a:latin typeface="+mn-lt"/>
              </a:rPr>
              <a:t>5744,3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357813" y="4786313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 smtClean="0">
                <a:latin typeface="+mn-lt"/>
              </a:rPr>
              <a:t>5898,2</a:t>
            </a:r>
            <a:endParaRPr lang="ru-RU" sz="1900" b="1" dirty="0">
              <a:latin typeface="+mn-lt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429375" y="4786313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>
                <a:latin typeface="+mn-lt"/>
              </a:rPr>
              <a:t>7517,5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214688" y="5357813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>
                <a:latin typeface="+mn-lt"/>
              </a:rPr>
              <a:t>638,3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286250" y="5357813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>
                <a:latin typeface="+mn-lt"/>
              </a:rPr>
              <a:t>666,7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357813" y="5357813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 smtClean="0">
                <a:latin typeface="+mn-lt"/>
              </a:rPr>
              <a:t>1738,9</a:t>
            </a:r>
            <a:endParaRPr lang="ru-RU" sz="1900" b="1" dirty="0">
              <a:latin typeface="+mn-lt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429375" y="5357813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>
                <a:latin typeface="+mn-lt"/>
              </a:rPr>
              <a:t>666,7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214688" y="5857875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>
                <a:latin typeface="+mn-lt"/>
              </a:rPr>
              <a:t>16885,3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286250" y="5857875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>
                <a:latin typeface="+mn-lt"/>
              </a:rPr>
              <a:t>0,0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357813" y="5857875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>
                <a:latin typeface="+mn-lt"/>
              </a:rPr>
              <a:t>0,0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429375" y="5857875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>
                <a:latin typeface="+mn-lt"/>
              </a:rPr>
              <a:t>0,0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07313" y="4357688"/>
            <a:ext cx="14366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Тыс. рублей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14688" y="6357938"/>
            <a:ext cx="8080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2022 г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57688" y="6357938"/>
            <a:ext cx="8080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2023 г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00688" y="6357938"/>
            <a:ext cx="8080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2024 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00813" y="6357938"/>
            <a:ext cx="8080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2025 г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7572375" y="4786313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 smtClean="0">
                <a:latin typeface="+mn-lt"/>
              </a:rPr>
              <a:t>6762,0</a:t>
            </a:r>
            <a:endParaRPr lang="ru-RU" sz="1900" b="1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7572375" y="5357813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>
                <a:latin typeface="+mn-lt"/>
              </a:rPr>
              <a:t>666,7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7572375" y="5857875"/>
            <a:ext cx="100012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>
                <a:latin typeface="+mn-lt"/>
              </a:rPr>
              <a:t>0,0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43813" y="6357938"/>
            <a:ext cx="8080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2026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0" y="0"/>
            <a:ext cx="9144000" cy="692150"/>
            <a:chOff x="0" y="0"/>
            <a:chExt cx="5564" cy="484"/>
          </a:xfrm>
        </p:grpSpPr>
        <p:pic>
          <p:nvPicPr>
            <p:cNvPr id="11295" name="Скругленный 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56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3" name="Text Box 5"/>
            <p:cNvSpPr txBox="1">
              <a:spLocks noChangeArrowheads="1"/>
            </p:cNvSpPr>
            <p:nvPr/>
          </p:nvSpPr>
          <p:spPr bwMode="auto">
            <a:xfrm>
              <a:off x="115" y="0"/>
              <a:ext cx="54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600" b="1" dirty="0">
                  <a:latin typeface="+mn-lt"/>
                </a:rPr>
                <a:t>Расходы на «Социальную политику»</a:t>
              </a:r>
            </a:p>
          </p:txBody>
        </p:sp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85813"/>
            <a:ext cx="19288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428875"/>
            <a:ext cx="19113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92" name="TextBox 11"/>
          <p:cNvSpPr txBox="1">
            <a:spLocks noChangeArrowheads="1"/>
          </p:cNvSpPr>
          <p:nvPr/>
        </p:nvSpPr>
        <p:spPr bwMode="auto">
          <a:xfrm>
            <a:off x="7566025" y="642938"/>
            <a:ext cx="1577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Тыс. рублей</a:t>
            </a:r>
          </a:p>
        </p:txBody>
      </p:sp>
      <p:graphicFrame>
        <p:nvGraphicFramePr>
          <p:cNvPr id="37" name="Диаграмма 13"/>
          <p:cNvGraphicFramePr>
            <a:graphicFrameLocks/>
          </p:cNvGraphicFramePr>
          <p:nvPr/>
        </p:nvGraphicFramePr>
        <p:xfrm>
          <a:off x="2000250" y="571500"/>
          <a:ext cx="714375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7000" y="4843463"/>
            <a:ext cx="3143250" cy="314325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+mn-lt"/>
              </a:rPr>
              <a:t>Пенсионное </a:t>
            </a:r>
            <a:r>
              <a:rPr lang="ru-RU" altLang="en-US" sz="2000" b="1" dirty="0">
                <a:latin typeface="+mn-lt"/>
              </a:rPr>
              <a:t> </a:t>
            </a:r>
            <a:r>
              <a:rPr lang="ru-RU" altLang="en-US" sz="1600" b="1" dirty="0">
                <a:latin typeface="+mn-lt"/>
              </a:rPr>
              <a:t>обеспечение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7000" y="5348288"/>
            <a:ext cx="3143250" cy="304800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+mn-lt"/>
              </a:rPr>
              <a:t>Социальное обеспечение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429000" y="4857750"/>
            <a:ext cx="1143000" cy="3000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+mn-lt"/>
              </a:rPr>
              <a:t>2730,</a:t>
            </a:r>
            <a:endParaRPr lang="ru-RU" altLang="en-US" b="1" dirty="0">
              <a:latin typeface="+mn-lt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28993" y="5348288"/>
            <a:ext cx="1143008" cy="3048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+mn-lt"/>
              </a:rPr>
              <a:t>14864,4</a:t>
            </a:r>
            <a:endParaRPr lang="ru-RU" altLang="en-US" b="1" dirty="0">
              <a:latin typeface="+mn-lt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857750" y="4857750"/>
            <a:ext cx="1143000" cy="3000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+mn-lt"/>
              </a:rPr>
              <a:t>3260,0</a:t>
            </a:r>
            <a:endParaRPr lang="ru-RU" altLang="en-US" b="1" dirty="0">
              <a:latin typeface="+mn-lt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846638" y="5348288"/>
            <a:ext cx="1143000" cy="3048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+mn-lt"/>
              </a:rPr>
              <a:t>9305,4</a:t>
            </a:r>
            <a:endParaRPr lang="ru-RU" altLang="en-US" b="1" dirty="0">
              <a:latin typeface="+mn-lt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269038" y="4857750"/>
            <a:ext cx="1143000" cy="34448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+mn-lt"/>
              </a:rPr>
              <a:t>3260,0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643813" y="4857750"/>
            <a:ext cx="1143000" cy="3000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+mn-lt"/>
              </a:rPr>
              <a:t>3260,0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286500" y="5348288"/>
            <a:ext cx="1125538" cy="3048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+mn-lt"/>
              </a:rPr>
              <a:t>3459,7</a:t>
            </a:r>
            <a:endParaRPr lang="ru-RU" altLang="en-US" b="1" dirty="0">
              <a:latin typeface="+mn-lt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7643813" y="5348288"/>
            <a:ext cx="1143000" cy="3048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+mn-lt"/>
              </a:rPr>
              <a:t>3095,0</a:t>
            </a:r>
            <a:endParaRPr lang="ru-RU" altLang="en-US" b="1" dirty="0">
              <a:latin typeface="+mn-lt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536950" y="4418013"/>
            <a:ext cx="9271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 smtClean="0">
                <a:latin typeface="+mn-lt"/>
              </a:rPr>
              <a:t>2023 </a:t>
            </a:r>
            <a:r>
              <a:rPr lang="ru-RU" altLang="en-US" sz="2000" b="1" dirty="0">
                <a:latin typeface="+mn-lt"/>
              </a:rPr>
              <a:t>г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4935538" y="4419600"/>
            <a:ext cx="9652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2000" b="1" dirty="0" smtClean="0">
                <a:latin typeface="+mn-lt"/>
              </a:rPr>
              <a:t>2024 </a:t>
            </a:r>
            <a:r>
              <a:rPr lang="ru-RU" altLang="en-US" sz="2000" b="1" dirty="0">
                <a:latin typeface="+mn-lt"/>
              </a:rPr>
              <a:t>г 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6383338" y="4418013"/>
            <a:ext cx="9493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 smtClean="0">
                <a:latin typeface="+mn-lt"/>
              </a:rPr>
              <a:t>2025 </a:t>
            </a:r>
            <a:r>
              <a:rPr lang="ru-RU" altLang="en-US" sz="2000" b="1" dirty="0">
                <a:latin typeface="+mn-lt"/>
              </a:rPr>
              <a:t>г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7697788" y="4418013"/>
            <a:ext cx="1143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000" b="1" dirty="0" smtClean="0">
                <a:latin typeface="+mn-lt"/>
              </a:rPr>
              <a:t>2026 </a:t>
            </a:r>
            <a:r>
              <a:rPr lang="ru-RU" altLang="en-US" sz="2000" b="1" dirty="0">
                <a:latin typeface="+mn-lt"/>
              </a:rPr>
              <a:t>г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60338" y="5857893"/>
            <a:ext cx="3109912" cy="500066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>
                <a:latin typeface="+mn-lt"/>
              </a:rPr>
              <a:t>Другие вопросы в области социальной политики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3428992" y="5857893"/>
            <a:ext cx="1143008" cy="50006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+mn-lt"/>
              </a:rPr>
              <a:t>390,0</a:t>
            </a:r>
            <a:endParaRPr lang="ru-RU" altLang="en-US" b="1" dirty="0">
              <a:latin typeface="+mn-lt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857750" y="5857892"/>
            <a:ext cx="1179513" cy="50006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+mn-lt"/>
              </a:rPr>
              <a:t>390,0</a:t>
            </a:r>
          </a:p>
          <a:p>
            <a:pPr algn="ctr">
              <a:spcAft>
                <a:spcPts val="1000"/>
              </a:spcAft>
              <a:defRPr/>
            </a:pPr>
            <a:endParaRPr lang="ru-RU" altLang="en-US" b="1" dirty="0">
              <a:latin typeface="+mn-lt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6286511" y="5857892"/>
            <a:ext cx="1114413" cy="50006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+mn-lt"/>
              </a:rPr>
              <a:t>390,0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7643834" y="5857892"/>
            <a:ext cx="1142979" cy="50006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+mn-lt"/>
              </a:rPr>
              <a:t>390,0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5429250" y="1000125"/>
            <a:ext cx="1816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тыс. рублей</a:t>
            </a:r>
            <a:endParaRPr lang="ru-RU" sz="2400"/>
          </a:p>
        </p:txBody>
      </p:sp>
      <p:grpSp>
        <p:nvGrpSpPr>
          <p:cNvPr id="12292" name="Group 2"/>
          <p:cNvGrpSpPr>
            <a:grpSpLocks noGrp="1"/>
          </p:cNvGrpSpPr>
          <p:nvPr>
            <p:ph type="title"/>
          </p:nvPr>
        </p:nvGrpSpPr>
        <p:grpSpPr bwMode="auto">
          <a:xfrm>
            <a:off x="500063" y="142875"/>
            <a:ext cx="8072437" cy="642938"/>
            <a:chOff x="30" y="-59"/>
            <a:chExt cx="5564" cy="484"/>
          </a:xfrm>
        </p:grpSpPr>
        <p:pic>
          <p:nvPicPr>
            <p:cNvPr id="12295" name="Скругленный 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" y="-59"/>
              <a:ext cx="556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Text Box 4"/>
            <p:cNvSpPr txBox="1">
              <a:spLocks noChangeArrowheads="1"/>
            </p:cNvSpPr>
            <p:nvPr/>
          </p:nvSpPr>
          <p:spPr bwMode="auto">
            <a:xfrm>
              <a:off x="30" y="49"/>
              <a:ext cx="544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800" b="1" dirty="0">
                  <a:latin typeface="+mn-lt"/>
                </a:rPr>
                <a:t>Расходы на «</a:t>
              </a:r>
              <a:r>
                <a:rPr lang="ru-RU" altLang="ru-RU" sz="2600" b="1" dirty="0">
                  <a:latin typeface="+mn-lt"/>
                </a:rPr>
                <a:t>Общегосударственные</a:t>
              </a:r>
              <a:r>
                <a:rPr lang="ru-RU" altLang="ru-RU" sz="2800" b="1" dirty="0">
                  <a:latin typeface="+mn-lt"/>
                </a:rPr>
                <a:t> вопросы»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215188" y="4000504"/>
            <a:ext cx="1785937" cy="171451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1643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11"/>
          <p:cNvGraphicFramePr>
            <a:graphicFrameLocks noGrp="1"/>
          </p:cNvGraphicFramePr>
          <p:nvPr>
            <p:ph type="chart" idx="1"/>
          </p:nvPr>
        </p:nvGraphicFramePr>
        <p:xfrm>
          <a:off x="0" y="1357313"/>
          <a:ext cx="80010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15888" y="0"/>
            <a:ext cx="8885237" cy="500063"/>
            <a:chOff x="0" y="0"/>
            <a:chExt cx="5564" cy="484"/>
          </a:xfrm>
        </p:grpSpPr>
        <p:pic>
          <p:nvPicPr>
            <p:cNvPr id="35886" name="Скругленный 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56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87" name="Text Box 4"/>
            <p:cNvSpPr txBox="1">
              <a:spLocks noChangeArrowheads="1"/>
            </p:cNvSpPr>
            <p:nvPr/>
          </p:nvSpPr>
          <p:spPr bwMode="auto">
            <a:xfrm>
              <a:off x="60" y="42"/>
              <a:ext cx="54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200" b="1" dirty="0">
                  <a:latin typeface="+mn-lt"/>
                </a:rPr>
                <a:t>НАЦИОНАЛЬНЫЕ ПРОЕКТЫ</a:t>
              </a:r>
            </a:p>
          </p:txBody>
        </p:sp>
      </p:grp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142875" y="428625"/>
            <a:ext cx="88582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2024 году и плановом периоде 2025-2026 годов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 принимать участие в 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Федеральных проектов в рамках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Национальных проектов. На реализацию данных проектов в бюджете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запланированы бюджетные ассигнования в следующих размерах: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850" y="1785938"/>
          <a:ext cx="8606160" cy="4585280"/>
        </p:xfrm>
        <a:graphic>
          <a:graphicData uri="http://schemas.openxmlformats.org/drawingml/2006/table">
            <a:tbl>
              <a:tblPr/>
              <a:tblGrid>
                <a:gridCol w="5309676"/>
                <a:gridCol w="1081921"/>
                <a:gridCol w="1143000"/>
                <a:gridCol w="1071563"/>
              </a:tblGrid>
              <a:tr h="418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smtClean="0">
                          <a:latin typeface="+mn-lt"/>
                          <a:ea typeface="Times New Roman"/>
                          <a:cs typeface="Calibri"/>
                        </a:rPr>
                        <a:t>Наименование проекта</a:t>
                      </a:r>
                      <a:endParaRPr lang="ru-RU" sz="17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smtClean="0">
                          <a:latin typeface="+mn-lt"/>
                          <a:ea typeface="Times New Roman"/>
                          <a:cs typeface="Calibri"/>
                        </a:rPr>
                        <a:t>2024 г</a:t>
                      </a:r>
                      <a:endParaRPr lang="ru-RU" sz="17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smtClean="0">
                          <a:latin typeface="+mn-lt"/>
                          <a:ea typeface="Times New Roman"/>
                          <a:cs typeface="Calibri"/>
                        </a:rPr>
                        <a:t>2025 г</a:t>
                      </a:r>
                      <a:endParaRPr lang="ru-RU" sz="17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smtClean="0">
                          <a:latin typeface="+mn-lt"/>
                          <a:ea typeface="Times New Roman"/>
                          <a:cs typeface="Calibri"/>
                        </a:rPr>
                        <a:t>2026 г</a:t>
                      </a:r>
                      <a:endParaRPr lang="ru-RU" sz="17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+mn-lt"/>
                          <a:ea typeface="Times New Roman"/>
                          <a:cs typeface="Calibri"/>
                        </a:rPr>
                        <a:t>Нацпроект</a:t>
                      </a:r>
                      <a:r>
                        <a:rPr lang="ru-RU" sz="1650" b="0" baseline="0" dirty="0" smtClean="0">
                          <a:latin typeface="+mn-lt"/>
                          <a:ea typeface="Times New Roman"/>
                          <a:cs typeface="Calibri"/>
                        </a:rPr>
                        <a:t> «Демография», Федеральный проект «Финансовая поддержка семей при рождении детей»</a:t>
                      </a:r>
                      <a:endParaRPr lang="ru-RU" sz="165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871,3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871,3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871,3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+mn-lt"/>
                          <a:ea typeface="Times New Roman"/>
                          <a:cs typeface="Calibri"/>
                        </a:rPr>
                        <a:t>Нацпроект</a:t>
                      </a:r>
                      <a:r>
                        <a:rPr lang="ru-RU" sz="1650" b="0" baseline="0" dirty="0" smtClean="0">
                          <a:latin typeface="+mn-lt"/>
                          <a:ea typeface="Times New Roman"/>
                          <a:cs typeface="Calibri"/>
                        </a:rPr>
                        <a:t> «Демография», Федеральный проект «Спорт-норма жизни»</a:t>
                      </a:r>
                      <a:endParaRPr lang="ru-RU" sz="165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350,0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0,0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0,0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+mn-lt"/>
                          <a:ea typeface="Times New Roman"/>
                          <a:cs typeface="Calibri"/>
                        </a:rPr>
                        <a:t>Нацпроект «Жилье и городская среда», Федеральный проект «Формирование комфортной</a:t>
                      </a:r>
                      <a:r>
                        <a:rPr lang="ru-RU" sz="1650" b="0" baseline="0" dirty="0" smtClean="0">
                          <a:latin typeface="+mn-lt"/>
                          <a:ea typeface="Times New Roman"/>
                          <a:cs typeface="Calibri"/>
                        </a:rPr>
                        <a:t> городской среды»</a:t>
                      </a:r>
                      <a:endParaRPr lang="ru-RU" sz="165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2343,9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0,0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0,0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+mn-lt"/>
                          <a:ea typeface="Times New Roman"/>
                          <a:cs typeface="Calibri"/>
                        </a:rPr>
                        <a:t>Нацпроект «Культура», Федеральный</a:t>
                      </a:r>
                      <a:r>
                        <a:rPr lang="ru-RU" sz="1650" b="0" baseline="0" dirty="0" smtClean="0">
                          <a:latin typeface="+mn-lt"/>
                          <a:ea typeface="Times New Roman"/>
                          <a:cs typeface="Calibri"/>
                        </a:rPr>
                        <a:t> проект «Культурная среда»</a:t>
                      </a:r>
                      <a:endParaRPr lang="ru-RU" sz="165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2505,9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0,0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0,0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+mn-lt"/>
                          <a:ea typeface="Times New Roman"/>
                          <a:cs typeface="Calibri"/>
                        </a:rPr>
                        <a:t>Нацпроект «Образование», Федеральный проект</a:t>
                      </a:r>
                      <a:r>
                        <a:rPr lang="ru-RU" sz="1650" b="0" baseline="0" dirty="0" smtClean="0">
                          <a:latin typeface="+mn-lt"/>
                          <a:ea typeface="Times New Roman"/>
                          <a:cs typeface="Calibri"/>
                        </a:rPr>
                        <a:t> «Цифровая образовательная среда»</a:t>
                      </a:r>
                      <a:endParaRPr lang="ru-RU" sz="165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3633,8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0,0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0,0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latin typeface="+mn-lt"/>
                          <a:ea typeface="Times New Roman"/>
                          <a:cs typeface="Calibri"/>
                        </a:rPr>
                        <a:t>Нацпроект «Образование», Федеральный проект</a:t>
                      </a:r>
                      <a:r>
                        <a:rPr lang="ru-RU" sz="1650" b="0" baseline="0" dirty="0" smtClean="0">
                          <a:latin typeface="+mn-lt"/>
                          <a:ea typeface="Times New Roman"/>
                          <a:cs typeface="Calibri"/>
                        </a:rPr>
                        <a:t> «Патриотическое воспитание граждан Российской Федерации»</a:t>
                      </a:r>
                      <a:endParaRPr lang="ru-RU" sz="165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469,7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469,7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+mn-lt"/>
                          <a:ea typeface="Times New Roman"/>
                          <a:cs typeface="Calibri"/>
                        </a:rPr>
                        <a:t>383,3</a:t>
                      </a:r>
                      <a:endParaRPr lang="ru-RU" sz="1700" b="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15888" y="0"/>
            <a:ext cx="9028112" cy="500063"/>
            <a:chOff x="0" y="0"/>
            <a:chExt cx="5564" cy="484"/>
          </a:xfrm>
        </p:grpSpPr>
        <p:pic>
          <p:nvPicPr>
            <p:cNvPr id="36890" name="Скругленный 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56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1" name="Text Box 4"/>
            <p:cNvSpPr txBox="1">
              <a:spLocks noChangeArrowheads="1"/>
            </p:cNvSpPr>
            <p:nvPr/>
          </p:nvSpPr>
          <p:spPr bwMode="auto">
            <a:xfrm>
              <a:off x="60" y="42"/>
              <a:ext cx="54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2400" b="1">
                <a:latin typeface="Constanti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0" y="0"/>
            <a:ext cx="9144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+mn-lt"/>
              </a:rPr>
              <a:t>Бюджетные ассигнования в объекты муниципальной собственности</a:t>
            </a:r>
          </a:p>
        </p:txBody>
      </p:sp>
      <p:pic>
        <p:nvPicPr>
          <p:cNvPr id="36868" name="Picture 2" descr="C:\Users\1\Desktop\фото на сайт\ГАЗ\DSCF1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14375"/>
            <a:ext cx="27146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C:\Users\1\Desktop\фото на сайт\ГАЗ\P41905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714375"/>
            <a:ext cx="25717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00438" y="2500313"/>
            <a:ext cx="1357312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+mn-lt"/>
              </a:rPr>
              <a:t>2023 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5063" y="2500313"/>
            <a:ext cx="1216025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+mn-lt"/>
              </a:rPr>
              <a:t>2025 год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2375" y="2500313"/>
            <a:ext cx="1216025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+mn-lt"/>
              </a:rPr>
              <a:t>2026 год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46063" y="3071813"/>
            <a:ext cx="3286125" cy="11430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2200" b="1" dirty="0">
                <a:latin typeface="+mn-lt"/>
              </a:rPr>
              <a:t>Организация зоны отдыха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571875" y="3357563"/>
            <a:ext cx="128587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16116,0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929188" y="3357563"/>
            <a:ext cx="1214437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572375" y="3357563"/>
            <a:ext cx="1214438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6313" y="2500313"/>
            <a:ext cx="1357312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+mn-lt"/>
              </a:rPr>
              <a:t>2024 год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215063" y="3357563"/>
            <a:ext cx="1214437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14313" y="4286250"/>
            <a:ext cx="3286125" cy="142875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2200" b="1" dirty="0">
                <a:latin typeface="+mn-lt"/>
              </a:rPr>
              <a:t>Модернизация системы водоснабжения и строительство сетей канализации в </a:t>
            </a:r>
            <a:r>
              <a:rPr lang="ru-RU" altLang="en-US" sz="2200" b="1" dirty="0" smtClean="0">
                <a:latin typeface="+mn-lt"/>
              </a:rPr>
              <a:t>с. </a:t>
            </a:r>
            <a:r>
              <a:rPr lang="ru-RU" altLang="en-US" sz="2200" b="1" dirty="0">
                <a:latin typeface="+mn-lt"/>
              </a:rPr>
              <a:t>Устье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571875" y="4714875"/>
            <a:ext cx="128587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9234,2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929188" y="4714875"/>
            <a:ext cx="1214437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215063" y="4714875"/>
            <a:ext cx="1214437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572375" y="4714875"/>
            <a:ext cx="1214438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pic>
        <p:nvPicPr>
          <p:cNvPr id="36884" name="Рисунок 2" descr="Устье 00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3788" y="714375"/>
            <a:ext cx="26130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14313" y="5857875"/>
            <a:ext cx="3286125" cy="71437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2200" b="1" dirty="0">
                <a:latin typeface="+mn-lt"/>
              </a:rPr>
              <a:t>Объекты Городской среды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571875" y="6000750"/>
            <a:ext cx="128587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1132,6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929188" y="6000750"/>
            <a:ext cx="128587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b="1" dirty="0">
                <a:latin typeface="+mn-lt"/>
                <a:ea typeface="Times New Roman"/>
                <a:cs typeface="Calibri"/>
              </a:rPr>
              <a:t>1148,4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286500" y="6000750"/>
            <a:ext cx="128587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7643813" y="6000750"/>
            <a:ext cx="1285875" cy="42862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15888" y="0"/>
            <a:ext cx="9028112" cy="571500"/>
            <a:chOff x="0" y="0"/>
            <a:chExt cx="5564" cy="484"/>
          </a:xfrm>
        </p:grpSpPr>
        <p:pic>
          <p:nvPicPr>
            <p:cNvPr id="37924" name="Скругленный 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56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5" name="Text Box 4"/>
            <p:cNvSpPr txBox="1">
              <a:spLocks noChangeArrowheads="1"/>
            </p:cNvSpPr>
            <p:nvPr/>
          </p:nvSpPr>
          <p:spPr bwMode="auto">
            <a:xfrm>
              <a:off x="60" y="42"/>
              <a:ext cx="54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2400" b="1">
                <a:latin typeface="Constanti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625" y="0"/>
            <a:ext cx="8715375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Бюджетные ассигнования в объекты социальной сферы</a:t>
            </a:r>
            <a:endParaRPr lang="ru-RU" sz="2400" b="1" dirty="0">
              <a:latin typeface="+mn-lt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14313" y="2857500"/>
            <a:ext cx="3214687" cy="71437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Ремонт объектов культуры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571875" y="2928935"/>
            <a:ext cx="1285875" cy="571504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16180,2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215063" y="2928935"/>
            <a:ext cx="1214437" cy="571504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500938" y="2928935"/>
            <a:ext cx="1285875" cy="571504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875" y="2500313"/>
            <a:ext cx="1357313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+mn-lt"/>
              </a:rPr>
              <a:t>2023 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5063" y="2500313"/>
            <a:ext cx="1216025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+mn-lt"/>
              </a:rPr>
              <a:t>2025 год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2375" y="2500313"/>
            <a:ext cx="1216025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+mn-lt"/>
              </a:rPr>
              <a:t>2026 год</a:t>
            </a:r>
          </a:p>
        </p:txBody>
      </p:sp>
      <p:sp>
        <p:nvSpPr>
          <p:cNvPr id="37899" name="Text Box 6"/>
          <p:cNvSpPr txBox="1">
            <a:spLocks noChangeArrowheads="1"/>
          </p:cNvSpPr>
          <p:nvPr/>
        </p:nvSpPr>
        <p:spPr bwMode="auto">
          <a:xfrm>
            <a:off x="214313" y="3643313"/>
            <a:ext cx="3214687" cy="642937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altLang="en-US" sz="2000" b="1">
                <a:latin typeface="Times New Roman" pitchFamily="18" charset="0"/>
                <a:cs typeface="Times New Roman" pitchFamily="18" charset="0"/>
              </a:rPr>
              <a:t>Ремонт объектов образования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571875" y="3643314"/>
            <a:ext cx="1285875" cy="571499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  <a:p>
            <a:pPr algn="ctr">
              <a:spcAft>
                <a:spcPts val="1000"/>
              </a:spcAft>
              <a:defRPr/>
            </a:pPr>
            <a:endParaRPr lang="ru-RU" altLang="en-US" sz="2400" b="1" dirty="0">
              <a:latin typeface="+mn-lt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929188" y="3643314"/>
            <a:ext cx="1214437" cy="571499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 smtClean="0">
                <a:latin typeface="+mn-lt"/>
              </a:rPr>
              <a:t>150,0</a:t>
            </a:r>
            <a:endParaRPr lang="ru-RU" altLang="en-US" sz="2400" b="1" dirty="0">
              <a:latin typeface="+mn-lt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500938" y="3643314"/>
            <a:ext cx="1285875" cy="571499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929188" y="2928935"/>
            <a:ext cx="1214437" cy="571504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3658,3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29188" y="2500313"/>
            <a:ext cx="121443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+mn-lt"/>
              </a:rPr>
              <a:t>2024 год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215063" y="3643314"/>
            <a:ext cx="1214437" cy="571499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14313" y="4357688"/>
            <a:ext cx="3214687" cy="714375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2000" b="1" dirty="0">
                <a:latin typeface="+mn-lt"/>
              </a:rPr>
              <a:t>Ремонт объектов физкультуры</a:t>
            </a:r>
            <a:endParaRPr lang="ru-RU" altLang="en-US" sz="2000" b="1" dirty="0">
              <a:latin typeface="+mn-lt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571875" y="4429132"/>
            <a:ext cx="1285875" cy="571493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929188" y="4429132"/>
            <a:ext cx="1214437" cy="571493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350,0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215063" y="4429132"/>
            <a:ext cx="1214437" cy="571493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500938" y="4429132"/>
            <a:ext cx="1285875" cy="571493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pic>
        <p:nvPicPr>
          <p:cNvPr id="37911" name="Содержимое 3" descr="P1010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71500"/>
            <a:ext cx="30003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2" name="Picture 2" descr="F:\новоселье\DSCF02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571500"/>
            <a:ext cx="25955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7" descr="спорт 031"/>
          <p:cNvPicPr>
            <a:picLocks noChangeAspect="1" noChangeArrowheads="1"/>
          </p:cNvPicPr>
          <p:nvPr/>
        </p:nvPicPr>
        <p:blipFill>
          <a:blip r:embed="rId5"/>
          <a:srcRect t="13322"/>
          <a:stretch>
            <a:fillRect/>
          </a:stretch>
        </p:blipFill>
        <p:spPr bwMode="auto">
          <a:xfrm>
            <a:off x="6215063" y="571500"/>
            <a:ext cx="2571750" cy="19288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14313" y="5143500"/>
            <a:ext cx="3214687" cy="642938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Объекты по «Народному бюджету»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571875" y="5214951"/>
            <a:ext cx="1285875" cy="571488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15830,0</a:t>
            </a:r>
          </a:p>
          <a:p>
            <a:pPr algn="ctr">
              <a:spcAft>
                <a:spcPts val="1000"/>
              </a:spcAft>
              <a:defRPr/>
            </a:pPr>
            <a:endParaRPr lang="ru-RU" altLang="en-US" sz="2400" b="1" dirty="0">
              <a:latin typeface="+mn-lt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929188" y="5214951"/>
            <a:ext cx="1214437" cy="571488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5000,0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215063" y="5214951"/>
            <a:ext cx="1214437" cy="571488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7500938" y="5214951"/>
            <a:ext cx="1285875" cy="571488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214313" y="5929313"/>
            <a:ext cx="3214687" cy="642937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2000" b="1" dirty="0">
                <a:latin typeface="+mn-lt"/>
              </a:rPr>
              <a:t>Объекты благоустройства с. Устье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571875" y="6000750"/>
            <a:ext cx="1285875" cy="571522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27438,5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929188" y="6000750"/>
            <a:ext cx="1214437" cy="571522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3492,3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215063" y="6000750"/>
            <a:ext cx="1214437" cy="571522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7500938" y="6000750"/>
            <a:ext cx="1285875" cy="571522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2400" b="1" dirty="0">
                <a:latin typeface="+mn-lt"/>
              </a:rPr>
              <a:t>0,0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-357214"/>
            <a:ext cx="8497092" cy="1212209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tx1"/>
                </a:solidFill>
                <a:latin typeface="+mn-lt"/>
              </a:rPr>
              <a:t>Контактная информация</a:t>
            </a:r>
            <a:endParaRPr lang="ru-RU" sz="36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Диаграмма 4" descr="Рисунок1.jpg"/>
          <p:cNvPicPr>
            <a:picLocks noGrp="1" noChangeAspect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3900" y="2152650"/>
            <a:ext cx="8001000" cy="4643438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142844" y="500042"/>
            <a:ext cx="8858312" cy="1714512"/>
          </a:xfrm>
          <a:prstGeom prst="round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Финансового управления администрации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Усть-Кубинского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округа: 161140 с.Устье ул. Октябрьская, д.8, </a:t>
            </a:r>
          </a:p>
          <a:p>
            <a:pPr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тел/факс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8(817-53) 2-17-15</a:t>
            </a:r>
          </a:p>
          <a:p>
            <a:pPr>
              <a:defRPr/>
            </a:pP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finupr19@vologda.ru </a:t>
            </a:r>
          </a:p>
          <a:p>
            <a:pPr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Сковородкина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Николаевна–начальник финансового управления  администрации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Усть-Кубинского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округа.</a:t>
            </a:r>
          </a:p>
        </p:txBody>
      </p:sp>
      <p:pic>
        <p:nvPicPr>
          <p:cNvPr id="7" name="Диаграмма 4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2285992"/>
            <a:ext cx="8858312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0" y="0"/>
            <a:ext cx="9144000" cy="1000125"/>
            <a:chOff x="0" y="-99"/>
            <a:chExt cx="5572" cy="694"/>
          </a:xfrm>
        </p:grpSpPr>
        <p:pic>
          <p:nvPicPr>
            <p:cNvPr id="18479" name="Скругленный 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99"/>
              <a:ext cx="5572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79" name="Text Box 5"/>
            <p:cNvSpPr txBox="1">
              <a:spLocks noChangeArrowheads="1"/>
            </p:cNvSpPr>
            <p:nvPr/>
          </p:nvSpPr>
          <p:spPr bwMode="auto">
            <a:xfrm>
              <a:off x="128" y="0"/>
              <a:ext cx="544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200" b="1" dirty="0">
                  <a:latin typeface="+mn-lt"/>
                </a:rPr>
                <a:t>Показатели прогноза социально-экономического развития Усть-Кубинского муниципального  округа</a:t>
              </a:r>
            </a:p>
          </p:txBody>
        </p:sp>
      </p:grpSp>
      <p:graphicFrame>
        <p:nvGraphicFramePr>
          <p:cNvPr id="13318" name="Group 6"/>
          <p:cNvGraphicFramePr>
            <a:graphicFrameLocks noGrp="1"/>
          </p:cNvGraphicFramePr>
          <p:nvPr/>
        </p:nvGraphicFramePr>
        <p:xfrm>
          <a:off x="142875" y="1071563"/>
          <a:ext cx="8858251" cy="5572126"/>
        </p:xfrm>
        <a:graphic>
          <a:graphicData uri="http://schemas.openxmlformats.org/drawingml/2006/table">
            <a:tbl>
              <a:tblPr/>
              <a:tblGrid>
                <a:gridCol w="3143230"/>
                <a:gridCol w="1214442"/>
                <a:gridCol w="1142986"/>
                <a:gridCol w="1143000"/>
                <a:gridCol w="1089760"/>
                <a:gridCol w="1124833"/>
              </a:tblGrid>
              <a:tr h="826756">
                <a:tc>
                  <a:txBody>
                    <a:bodyPr/>
                    <a:lstStyle/>
                    <a:p>
                      <a:pPr marL="0" marR="0" lvl="0" indent="136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показателя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088">
                <a:tc>
                  <a:txBody>
                    <a:bodyPr/>
                    <a:lstStyle/>
                    <a:p>
                      <a:pPr marL="0" marR="0" lvl="0" indent="136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Среднегодовая численность населения района, чел.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7415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7328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7240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7155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7070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474">
                <a:tc>
                  <a:txBody>
                    <a:bodyPr/>
                    <a:lstStyle/>
                    <a:p>
                      <a:pPr marL="0" marR="0" lvl="0" indent="136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Численность работающих человек, чел. 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1214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1219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1182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1182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1182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7860">
                <a:tc>
                  <a:txBody>
                    <a:bodyPr/>
                    <a:lstStyle/>
                    <a:p>
                      <a:pPr marL="0" marR="0" lvl="0" indent="136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Численность населения до 18 лет, чел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1277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1240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1198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1160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1122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8948">
                <a:tc>
                  <a:txBody>
                    <a:bodyPr/>
                    <a:lstStyle/>
                    <a:p>
                      <a:pPr marL="0" marR="0" lvl="0" indent="136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136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Фонд оплаты труда, тыс. руб.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549615,0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604987,0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660291,0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707298,0</a:t>
                      </a: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761475,0</a:t>
                      </a:r>
                      <a:endParaRPr kumimoji="0" lang="ru-RU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1285875"/>
          <a:ext cx="8786812" cy="50847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9450"/>
                <a:gridCol w="1265296"/>
                <a:gridCol w="1335590"/>
                <a:gridCol w="1405884"/>
                <a:gridCol w="1265296"/>
                <a:gridCol w="1265296"/>
              </a:tblGrid>
              <a:tr h="605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</a:tr>
              <a:tr h="9166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572 631,8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492 310,5</a:t>
                      </a: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445508,7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870,5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434 604,4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</a:tr>
              <a:tr h="850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576 308,3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501 154,5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435508,7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420 870,5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434 604,4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</a:tr>
              <a:tr h="10134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расходы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6 613,0</a:t>
                      </a:r>
                      <a:endParaRPr lang="ru-RU" sz="2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13 416,0</a:t>
                      </a:r>
                      <a:endParaRPr lang="ru-RU" sz="2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490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(всего)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576 308,3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501 154,5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435508,7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420 870,5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434 604,4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</a:tr>
              <a:tr h="8490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Профицит (+), дефицит (-)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-3 676,5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-8 844,0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</a:tr>
            </a:tbl>
          </a:graphicData>
        </a:graphic>
      </p:graphicFrame>
      <p:sp>
        <p:nvSpPr>
          <p:cNvPr id="6180" name="Text Box 4"/>
          <p:cNvSpPr txBox="1">
            <a:spLocks noChangeArrowheads="1"/>
          </p:cNvSpPr>
          <p:nvPr/>
        </p:nvSpPr>
        <p:spPr bwMode="auto">
          <a:xfrm>
            <a:off x="287338" y="142875"/>
            <a:ext cx="87137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600" b="1" dirty="0">
                <a:latin typeface="+mn-lt"/>
              </a:rPr>
              <a:t>Основные характеристики бюджета </a:t>
            </a:r>
          </a:p>
          <a:p>
            <a:pPr algn="ctr">
              <a:defRPr/>
            </a:pPr>
            <a:r>
              <a:rPr lang="ru-RU" altLang="ru-RU" sz="2600" b="1" dirty="0">
                <a:latin typeface="+mn-lt"/>
              </a:rPr>
              <a:t>Усть-Кубинского муниципального округа</a:t>
            </a:r>
          </a:p>
          <a:p>
            <a:pPr algn="r">
              <a:defRPr/>
            </a:pPr>
            <a:r>
              <a:rPr lang="ru-RU" altLang="ru-RU" sz="2200" b="1" dirty="0">
                <a:latin typeface="+mn-lt"/>
              </a:rPr>
              <a:t>   (тыс.руб.)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02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28588" y="857250"/>
          <a:ext cx="9015412" cy="608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Прямоугольник 4"/>
          <p:cNvSpPr>
            <a:spLocks noChangeArrowheads="1"/>
          </p:cNvSpPr>
          <p:nvPr/>
        </p:nvSpPr>
        <p:spPr bwMode="auto">
          <a:xfrm>
            <a:off x="7286625" y="714375"/>
            <a:ext cx="156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(тыс. рублей)</a:t>
            </a:r>
            <a:endParaRPr lang="ru-RU"/>
          </a:p>
        </p:txBody>
      </p:sp>
      <p:grpSp>
        <p:nvGrpSpPr>
          <p:cNvPr id="1028" name="Group 2"/>
          <p:cNvGrpSpPr>
            <a:grpSpLocks noGrp="1"/>
          </p:cNvGrpSpPr>
          <p:nvPr>
            <p:ph type="title"/>
          </p:nvPr>
        </p:nvGrpSpPr>
        <p:grpSpPr bwMode="auto">
          <a:xfrm>
            <a:off x="285750" y="0"/>
            <a:ext cx="8858250" cy="928688"/>
            <a:chOff x="-52" y="-220"/>
            <a:chExt cx="5606" cy="677"/>
          </a:xfrm>
        </p:grpSpPr>
        <p:pic>
          <p:nvPicPr>
            <p:cNvPr id="1029" name="Скругленный прямоугольни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" y="-220"/>
              <a:ext cx="5465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" name="Text Box 4"/>
            <p:cNvSpPr txBox="1">
              <a:spLocks noChangeArrowheads="1"/>
            </p:cNvSpPr>
            <p:nvPr/>
          </p:nvSpPr>
          <p:spPr bwMode="auto">
            <a:xfrm>
              <a:off x="-52" y="-220"/>
              <a:ext cx="5569" cy="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600" b="1">
                  <a:latin typeface="Constantia" pitchFamily="18" charset="0"/>
                </a:rPr>
                <a:t>Дефицит (профицит) бюджета округа по годам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ChangeArrowheads="1"/>
          </p:cNvSpPr>
          <p:nvPr/>
        </p:nvSpPr>
        <p:spPr bwMode="auto">
          <a:xfrm>
            <a:off x="357188" y="1071563"/>
            <a:ext cx="8429625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900" b="1" dirty="0">
                <a:latin typeface="+mn-lt"/>
              </a:rPr>
              <a:t>      </a:t>
            </a:r>
          </a:p>
          <a:p>
            <a:pPr algn="just">
              <a:defRPr/>
            </a:pPr>
            <a:r>
              <a:rPr lang="ru-RU" sz="2000" dirty="0">
                <a:latin typeface="+mn-lt"/>
              </a:rPr>
              <a:t>	При расчете объема доходов  бюджета округа учитывались принятые и вступающие в силу с 1 января 2024 года изменения и дополнения в нормативные правовые акты Российской Федерации и Вологодской области, в соответствии с которыми предусматривается:</a:t>
            </a:r>
          </a:p>
          <a:p>
            <a:pPr algn="just">
              <a:defRPr/>
            </a:pPr>
            <a:r>
              <a:rPr lang="ru-RU" sz="2000" dirty="0">
                <a:latin typeface="+mn-lt"/>
              </a:rPr>
              <a:t>а) увеличение по налогу на доходы физических лиц предельной величины социальных налоговых вычетов на обучение до 110 тыс. рублей и прочих социальных вычетов до 150 тыс. рублей (Федеральный закон от 28 апреля 2023 года  № 159-ФЗ «О внесении изменений в статьи 219 и 257 части второй Налогового кодекса Российской Федерации»);</a:t>
            </a:r>
          </a:p>
          <a:p>
            <a:pPr algn="just">
              <a:defRPr/>
            </a:pPr>
            <a:r>
              <a:rPr lang="ru-RU" sz="2000" dirty="0">
                <a:latin typeface="+mn-lt"/>
              </a:rPr>
              <a:t>б) индексация ставок акцизов на подакцизную продукцию на прогнозируемый уровень инфляции (Федеральный закон от 31 июля 2023 года №389-ФЗ «О внесении изменений в части первую и вторую Налогового кодекса Российской Федерации, отдельные законодательные акты Российской Федерации и о приостановлении действия абзаца второго пункта 1 статьи 78 части первой Налогового кодекса Российской Федерации»);</a:t>
            </a:r>
          </a:p>
          <a:p>
            <a:pPr algn="just">
              <a:defRPr/>
            </a:pPr>
            <a:endParaRPr lang="ru-RU" sz="1900" b="1" dirty="0">
              <a:latin typeface="+mn-lt"/>
            </a:endParaRPr>
          </a:p>
        </p:txBody>
      </p:sp>
      <p:grpSp>
        <p:nvGrpSpPr>
          <p:cNvPr id="20483" name="Group 2"/>
          <p:cNvGrpSpPr>
            <a:grpSpLocks noGrp="1"/>
          </p:cNvGrpSpPr>
          <p:nvPr>
            <p:ph type="title" idx="4294967295"/>
          </p:nvPr>
        </p:nvGrpSpPr>
        <p:grpSpPr bwMode="auto">
          <a:xfrm>
            <a:off x="357188" y="0"/>
            <a:ext cx="8358187" cy="1214438"/>
            <a:chOff x="-2" y="-38"/>
            <a:chExt cx="5552" cy="571"/>
          </a:xfrm>
        </p:grpSpPr>
        <p:pic>
          <p:nvPicPr>
            <p:cNvPr id="20484" name="Скругленный 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-38"/>
              <a:ext cx="5552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5" name="Text Box 4"/>
            <p:cNvSpPr txBox="1">
              <a:spLocks noChangeArrowheads="1"/>
            </p:cNvSpPr>
            <p:nvPr/>
          </p:nvSpPr>
          <p:spPr bwMode="auto">
            <a:xfrm>
              <a:off x="48" y="-38"/>
              <a:ext cx="5469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400" b="1">
                  <a:latin typeface="Constantia" pitchFamily="18" charset="0"/>
                </a:rPr>
                <a:t>Доходная часть бюджета округа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85750" y="428625"/>
            <a:ext cx="85725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/>
              <a:t>   </a:t>
            </a:r>
            <a:r>
              <a:rPr lang="ru-RU" sz="2000" dirty="0">
                <a:latin typeface="+mn-lt"/>
              </a:rPr>
              <a:t>в) сохранение на 2026 год для бюджетов субъектов Российской Федерации норматива отчислений по акцизам на автомобильный и прямогонный бензин, дизельное топливо, моторные масла для  дизельных и (или) карбюраторных (</a:t>
            </a:r>
            <a:r>
              <a:rPr lang="ru-RU" sz="2000" dirty="0" err="1">
                <a:latin typeface="+mn-lt"/>
              </a:rPr>
              <a:t>инжекторных</a:t>
            </a:r>
            <a:r>
              <a:rPr lang="ru-RU" sz="2000" dirty="0">
                <a:latin typeface="+mn-lt"/>
              </a:rPr>
              <a:t>) двигателей на уровне 2024-2025 годов (проект Федерального закона № 448564-8 «О внесении изменений в Бюджетный кодекс Российской Федерации и отдельные законодательные акты Российской Федерации, приостановлении действия отдельных положений Бюджетного кодекса Российской Федерации, признании утратившими силу отдельных положений Федерального закона «О внесении изменений в Бюджетный кодекс Российской Федерации и отдельные законодательные акты Российской Федерации, приостановлении действия отдельных положений Бюджетного кодекса Российской Федерации, признании утратившими силу отдельных положений законодательных актов Российской Федерации и об установлении особенностей исполнения бюджетов бюджетной системы Российской Федерации в 2023 году» и об установлении особенностей исполнения бюджетов бюджетной системы Российской Федерации в 2024 году» внесен Правительством Российской Федерации в Государственную Думу Федерального Собрания Российской Федерации 29 сентября 2023 года);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642938"/>
            <a:ext cx="8715375" cy="6524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latin typeface="+mn-lt"/>
              </a:rPr>
              <a:t>     г) передача регионам доходов от уплаты акцизов на нефтепродукты на реализацию национального проекта «Безопасные качественные дороги» (проект Федерального закона № 448554-8 «О федеральном бюджете на 2024 год и на плановый период 2025 и 2026 годов»  внесен Правительством Российской Федерации в Государственную Думу Федерального Собрания Российской Федерации 29 сентября 2023 года);</a:t>
            </a:r>
          </a:p>
          <a:p>
            <a:pPr algn="just">
              <a:defRPr/>
            </a:pPr>
            <a:r>
              <a:rPr lang="ru-RU" sz="2000" dirty="0">
                <a:latin typeface="+mn-lt"/>
              </a:rPr>
              <a:t>      </a:t>
            </a:r>
            <a:r>
              <a:rPr lang="ru-RU" sz="2000" dirty="0" err="1">
                <a:latin typeface="+mn-lt"/>
              </a:rPr>
              <a:t>д</a:t>
            </a:r>
            <a:r>
              <a:rPr lang="ru-RU" sz="2000" dirty="0">
                <a:latin typeface="+mn-lt"/>
              </a:rPr>
              <a:t>) снижение на 2025-2026 годы для Вологодской области норматива при распределении между субъектами Российской Федерации акцизов на нефтепродукты для реализации национального проекта «Безопасные  качественные дороги» до 1,2078  и 1,2310 процента соответственно против 2,0273 процента, действующего в 2022-2024 годах (проект Федерального закона № 448554-8 «О федеральном бюджете на 2024 год и на плановый период 2025 и 2026 годов» внесен Правительством Российской Федерации в Государственную Думу Федерального Собрания Российской Федерации 29 сентября 2023 года);</a:t>
            </a:r>
          </a:p>
          <a:p>
            <a:pPr algn="just">
              <a:defRPr/>
            </a:pPr>
            <a:r>
              <a:rPr lang="ru-RU" sz="2000" dirty="0">
                <a:latin typeface="+mn-lt"/>
              </a:rPr>
              <a:t>      е) установление для Вологодской области нормативов при распределении доходов от акцизов на нефтепродукты в части формирования дорожных фондов субъектов Российской Федерации  на 2024 год в размере 1,0897 процента, на 2025 год -1,0774 процента, на 2026 год- 1,0871 процента</a:t>
            </a:r>
            <a:endParaRPr lang="ru-RU" sz="1900" dirty="0"/>
          </a:p>
          <a:p>
            <a:pPr algn="just">
              <a:defRPr/>
            </a:pPr>
            <a:endParaRPr lang="ru-RU" sz="1900" dirty="0">
              <a:latin typeface="+mn-lt"/>
            </a:endParaRPr>
          </a:p>
          <a:p>
            <a:pPr algn="just">
              <a:defRPr/>
            </a:pPr>
            <a:endParaRPr lang="ru-RU" sz="1900" b="1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18577</TotalTime>
  <Words>1932</Words>
  <Application>Microsoft Office PowerPoint</Application>
  <PresentationFormat>Экран (4:3)</PresentationFormat>
  <Paragraphs>614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Финансовое управление администрации Усть-Кубинского муниципального округа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Муниципальный долг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Контактная информация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ФУ Усть-Кубинского</cp:lastModifiedBy>
  <cp:revision>1415</cp:revision>
  <cp:lastPrinted>2023-11-15T12:30:29Z</cp:lastPrinted>
  <dcterms:created xsi:type="dcterms:W3CDTF">2007-12-04T11:34:41Z</dcterms:created>
  <dcterms:modified xsi:type="dcterms:W3CDTF">2023-11-30T07:16:42Z</dcterms:modified>
</cp:coreProperties>
</file>