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54" r:id="rId1"/>
  </p:sldMasterIdLst>
  <p:notesMasterIdLst>
    <p:notesMasterId r:id="rId37"/>
  </p:notesMasterIdLst>
  <p:handoutMasterIdLst>
    <p:handoutMasterId r:id="rId38"/>
  </p:handoutMasterIdLst>
  <p:sldIdLst>
    <p:sldId id="277" r:id="rId2"/>
    <p:sldId id="291" r:id="rId3"/>
    <p:sldId id="305" r:id="rId4"/>
    <p:sldId id="306" r:id="rId5"/>
    <p:sldId id="303" r:id="rId6"/>
    <p:sldId id="323" r:id="rId7"/>
    <p:sldId id="278" r:id="rId8"/>
    <p:sldId id="331" r:id="rId9"/>
    <p:sldId id="345" r:id="rId10"/>
    <p:sldId id="341" r:id="rId11"/>
    <p:sldId id="276" r:id="rId12"/>
    <p:sldId id="336" r:id="rId13"/>
    <p:sldId id="337" r:id="rId14"/>
    <p:sldId id="338" r:id="rId15"/>
    <p:sldId id="324" r:id="rId16"/>
    <p:sldId id="308" r:id="rId17"/>
    <p:sldId id="307" r:id="rId18"/>
    <p:sldId id="297" r:id="rId19"/>
    <p:sldId id="262" r:id="rId20"/>
    <p:sldId id="294" r:id="rId21"/>
    <p:sldId id="313" r:id="rId22"/>
    <p:sldId id="318" r:id="rId23"/>
    <p:sldId id="288" r:id="rId24"/>
    <p:sldId id="342" r:id="rId25"/>
    <p:sldId id="343" r:id="rId26"/>
    <p:sldId id="314" r:id="rId27"/>
    <p:sldId id="315" r:id="rId28"/>
    <p:sldId id="316" r:id="rId29"/>
    <p:sldId id="328" r:id="rId30"/>
    <p:sldId id="330" r:id="rId31"/>
    <p:sldId id="270" r:id="rId32"/>
    <p:sldId id="334" r:id="rId33"/>
    <p:sldId id="332" r:id="rId34"/>
    <p:sldId id="333" r:id="rId35"/>
    <p:sldId id="319" r:id="rId3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B467038-7B75-4686-8D23-9C01C78A6CC1}">
          <p14:sldIdLst>
            <p14:sldId id="277"/>
            <p14:sldId id="291"/>
            <p14:sldId id="305"/>
            <p14:sldId id="306"/>
            <p14:sldId id="303"/>
            <p14:sldId id="323"/>
            <p14:sldId id="278"/>
            <p14:sldId id="331"/>
            <p14:sldId id="335"/>
            <p14:sldId id="344"/>
          </p14:sldIdLst>
        </p14:section>
        <p14:section name="Раздел без заголовка" id="{902A8447-CE0D-459A-8058-3C5B0F4FCFAB}">
          <p14:sldIdLst>
            <p14:sldId id="345"/>
            <p14:sldId id="346"/>
            <p14:sldId id="341"/>
            <p14:sldId id="276"/>
            <p14:sldId id="336"/>
            <p14:sldId id="337"/>
            <p14:sldId id="338"/>
            <p14:sldId id="324"/>
            <p14:sldId id="308"/>
            <p14:sldId id="307"/>
            <p14:sldId id="297"/>
            <p14:sldId id="262"/>
            <p14:sldId id="294"/>
            <p14:sldId id="313"/>
            <p14:sldId id="318"/>
            <p14:sldId id="288"/>
            <p14:sldId id="342"/>
            <p14:sldId id="343"/>
            <p14:sldId id="314"/>
            <p14:sldId id="315"/>
            <p14:sldId id="316"/>
            <p14:sldId id="328"/>
            <p14:sldId id="330"/>
            <p14:sldId id="270"/>
            <p14:sldId id="334"/>
            <p14:sldId id="332"/>
            <p14:sldId id="333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910"/>
    <a:srgbClr val="FF99FF"/>
    <a:srgbClr val="FF66FF"/>
    <a:srgbClr val="4A37B9"/>
    <a:srgbClr val="FF3300"/>
    <a:srgbClr val="080808"/>
    <a:srgbClr val="FFD54F"/>
    <a:srgbClr val="FFC819"/>
    <a:srgbClr val="FF9900"/>
    <a:srgbClr val="C0C0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82" autoAdjust="0"/>
    <p:restoredTop sz="99642" autoAdjust="0"/>
  </p:normalViewPr>
  <p:slideViewPr>
    <p:cSldViewPr>
      <p:cViewPr>
        <p:scale>
          <a:sx n="80" d="100"/>
          <a:sy n="80" d="100"/>
        </p:scale>
        <p:origin x="-212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3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7"/>
      <c:hPercent val="80"/>
      <c:rotY val="44"/>
      <c:depthPercent val="100"/>
      <c:rAngAx val="1"/>
    </c:view3D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670016813978902"/>
          <c:y val="2.7999884946164396E-2"/>
          <c:w val="0.71135550296381611"/>
          <c:h val="0.8727064027548483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(-) дефицит,          (+) профицит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16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2502598429968341E-2"/>
                  <c:y val="-0.12236622205060785"/>
                </c:manualLayout>
              </c:layout>
              <c:showVal val="1"/>
            </c:dLbl>
            <c:dLbl>
              <c:idx val="1"/>
              <c:layout>
                <c:manualLayout>
                  <c:x val="-7.3508488204563169E-2"/>
                  <c:y val="-9.004306905610758E-2"/>
                </c:manualLayout>
              </c:layout>
              <c:showVal val="1"/>
            </c:dLbl>
            <c:dLbl>
              <c:idx val="2"/>
              <c:layout>
                <c:manualLayout>
                  <c:x val="3.4503984259284741E-2"/>
                  <c:y val="-0.39942181914632358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-689.6</c:v>
                </c:pt>
                <c:pt idx="1">
                  <c:v>-3487</c:v>
                </c:pt>
                <c:pt idx="2">
                  <c:v>-2966.4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Depth val="0"/>
        <c:shape val="box"/>
        <c:axId val="106302848"/>
        <c:axId val="106308736"/>
        <c:axId val="0"/>
      </c:bar3DChart>
      <c:catAx>
        <c:axId val="106302848"/>
        <c:scaling>
          <c:orientation val="minMax"/>
        </c:scaling>
        <c:axPos val="b"/>
        <c:majorGridlines>
          <c:spPr>
            <a:ln w="29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low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06308736"/>
        <c:crosses val="autoZero"/>
        <c:auto val="1"/>
        <c:lblAlgn val="ctr"/>
        <c:lblOffset val="100"/>
      </c:catAx>
      <c:valAx>
        <c:axId val="106308736"/>
        <c:scaling>
          <c:orientation val="minMax"/>
        </c:scaling>
        <c:axPos val="l"/>
        <c:majorGridlines>
          <c:spPr>
            <a:ln w="29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06302848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217921293783301"/>
          <c:y val="0.19243214220654081"/>
          <c:w val="0.18881483162677537"/>
          <c:h val="0.34327289811024098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5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319644839067719"/>
          <c:y val="3.8095238095238099E-2"/>
          <c:w val="0.81980740978301303"/>
          <c:h val="0.6738095238095258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5903" cap="sq" cmpd="sng">
              <a:solidFill>
                <a:srgbClr val="FFFF00"/>
              </a:solidFill>
              <a:miter lim="800000"/>
              <a:headEnd type="diamond"/>
              <a:tailEnd type="diamon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07801009057668E-2"/>
                  <c:y val="3.599355512510379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446452706624428E-2"/>
                  <c:y val="-3.967610892504000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2740302171026312E-2"/>
                  <c:y val="3.511592578737108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0934755403893915E-2"/>
                  <c:y val="-3.999299681813719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8176303305453671E-2"/>
                  <c:y val="-3.965176414452037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386209696986805E-2"/>
                  <c:y val="-4.0525133145662105E-2"/>
                </c:manualLayout>
              </c:layout>
              <c:dLblPos val="r"/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  <c:pt idx="5">
                  <c:v>2027 год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0.998</c:v>
                </c:pt>
                <c:pt idx="1">
                  <c:v>0.999</c:v>
                </c:pt>
                <c:pt idx="2">
                  <c:v>0.998</c:v>
                </c:pt>
                <c:pt idx="3">
                  <c:v>0.999</c:v>
                </c:pt>
                <c:pt idx="4">
                  <c:v>0.999</c:v>
                </c:pt>
                <c:pt idx="5">
                  <c:v>0.999</c:v>
                </c:pt>
              </c:numCache>
            </c:numRef>
          </c:val>
        </c:ser>
        <c:marker val="1"/>
        <c:axId val="109763968"/>
        <c:axId val="109773952"/>
      </c:lineChart>
      <c:catAx>
        <c:axId val="109763968"/>
        <c:scaling>
          <c:orientation val="minMax"/>
        </c:scaling>
        <c:axPos val="b"/>
        <c:numFmt formatCode="General" sourceLinked="1"/>
        <c:tickLblPos val="nextTo"/>
        <c:spPr>
          <a:ln w="37949">
            <a:solidFill>
              <a:srgbClr val="000000"/>
            </a:solidFill>
          </a:ln>
        </c:spPr>
        <c:crossAx val="109773952"/>
        <c:crosses val="autoZero"/>
        <c:auto val="1"/>
        <c:lblAlgn val="ctr"/>
        <c:lblOffset val="100"/>
      </c:catAx>
      <c:valAx>
        <c:axId val="109773952"/>
        <c:scaling>
          <c:orientation val="minMax"/>
        </c:scaling>
        <c:axPos val="l"/>
        <c:majorGridlines>
          <c:spPr>
            <a:ln w="28461">
              <a:solidFill>
                <a:schemeClr val="tx1"/>
              </a:solidFill>
            </a:ln>
          </c:spPr>
        </c:majorGridlines>
        <c:numFmt formatCode="0.0%" sourceLinked="1"/>
        <c:tickLblPos val="nextTo"/>
        <c:crossAx val="10976396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30"/>
      <c:depthPercent val="100"/>
      <c:perspective val="10"/>
    </c:view3D>
    <c:sideWall>
      <c:spPr>
        <a:noFill/>
        <a:ln w="14837">
          <a:solidFill>
            <a:srgbClr val="808080"/>
          </a:solidFill>
          <a:prstDash val="solid"/>
        </a:ln>
      </c:spPr>
    </c:sideWall>
    <c:backWall>
      <c:spPr>
        <a:noFill/>
        <a:ln w="14837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766412304802138E-2"/>
          <c:y val="0.20464917359144999"/>
          <c:w val="0.95023365619615263"/>
          <c:h val="0.633104212394811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763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5.7970496519804534E-3"/>
                  <c:y val="-3.1050794888080185E-3"/>
                </c:manualLayout>
              </c:layout>
              <c:showVal val="1"/>
            </c:dLbl>
            <c:dLbl>
              <c:idx val="1"/>
              <c:layout>
                <c:manualLayout>
                  <c:x val="2.061356874167929E-2"/>
                  <c:y val="1.546875555939076E-2"/>
                </c:manualLayout>
              </c:layout>
              <c:showVal val="1"/>
            </c:dLbl>
            <c:dLbl>
              <c:idx val="2"/>
              <c:layout>
                <c:manualLayout>
                  <c:x val="1.8573795737972177E-2"/>
                  <c:y val="2.9915358380104696E-3"/>
                </c:manualLayout>
              </c:layout>
              <c:showVal val="1"/>
            </c:dLbl>
            <c:dLbl>
              <c:idx val="3"/>
              <c:layout>
                <c:manualLayout>
                  <c:x val="1.7558297522586416E-2"/>
                  <c:y val="-1.5920396346833319E-2"/>
                </c:manualLayout>
              </c:layout>
              <c:showVal val="1"/>
            </c:dLbl>
            <c:dLbl>
              <c:idx val="4"/>
              <c:layout>
                <c:manualLayout>
                  <c:x val="1.9323630334995723E-2"/>
                  <c:y val="-7.9601981734166889E-3"/>
                </c:manualLayout>
              </c:layout>
              <c:showVal val="1"/>
            </c:dLbl>
            <c:spPr>
              <a:noFill/>
              <a:ln w="3524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  <c:pt idx="3">
                  <c:v>2026 г</c:v>
                </c:pt>
                <c:pt idx="4">
                  <c:v>2027 г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">
                  <c:v>13307.8</c:v>
                </c:pt>
                <c:pt idx="1">
                  <c:v>10291.700000000004</c:v>
                </c:pt>
                <c:pt idx="2">
                  <c:v>11807.1</c:v>
                </c:pt>
                <c:pt idx="3">
                  <c:v>11822.6</c:v>
                </c:pt>
                <c:pt idx="4">
                  <c:v>11367.5</c:v>
                </c:pt>
              </c:numCache>
            </c:numRef>
          </c:val>
        </c:ser>
        <c:shape val="cylinder"/>
        <c:axId val="114469504"/>
        <c:axId val="114483584"/>
        <c:axId val="0"/>
      </c:bar3DChart>
      <c:catAx>
        <c:axId val="114469504"/>
        <c:scaling>
          <c:orientation val="minMax"/>
        </c:scaling>
        <c:axPos val="b"/>
        <c:numFmt formatCode="General" sourceLinked="1"/>
        <c:tickLblPos val="nextTo"/>
        <c:spPr>
          <a:noFill/>
          <a:ln w="4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114483584"/>
        <c:crosses val="autoZero"/>
        <c:auto val="1"/>
        <c:lblAlgn val="ctr"/>
        <c:lblOffset val="100"/>
        <c:tickMarkSkip val="1"/>
      </c:catAx>
      <c:valAx>
        <c:axId val="11448358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9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2.2191808757718267E-2"/>
              <c:y val="0.3660414416388808"/>
            </c:manualLayout>
          </c:layout>
          <c:spPr>
            <a:noFill/>
            <a:ln w="35245">
              <a:noFill/>
            </a:ln>
          </c:spPr>
        </c:title>
        <c:numFmt formatCode="0.0" sourceLinked="1"/>
        <c:tickLblPos val="nextTo"/>
        <c:crossAx val="11446950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5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90"/>
      <c:depthPercent val="80"/>
      <c:rAngAx val="1"/>
    </c:view3D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0131703849518785"/>
          <c:y val="2.3678140380274007E-2"/>
          <c:w val="0.66413090551181164"/>
          <c:h val="0.832363086711110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A37B9"/>
            </a:solidFill>
          </c:spPr>
          <c:dLbls>
            <c:dLbl>
              <c:idx val="0"/>
              <c:layout>
                <c:manualLayout>
                  <c:x val="2.1710549339227333E-2"/>
                  <c:y val="-2.4521074769648314E-2"/>
                </c:manualLayout>
              </c:layout>
              <c:showVal val="1"/>
            </c:dLbl>
            <c:dLbl>
              <c:idx val="1"/>
              <c:layout>
                <c:manualLayout>
                  <c:x val="2.3440561157925435E-2"/>
                  <c:y val="-2.3185126713136571E-2"/>
                </c:manualLayout>
              </c:layout>
              <c:showVal val="1"/>
            </c:dLbl>
            <c:dLbl>
              <c:idx val="2"/>
              <c:layout>
                <c:manualLayout>
                  <c:x val="2.6754094334699378E-2"/>
                  <c:y val="-4.4955303744355253E-2"/>
                </c:manualLayout>
              </c:layout>
              <c:showVal val="1"/>
            </c:dLbl>
            <c:dLbl>
              <c:idx val="3"/>
              <c:layout>
                <c:manualLayout>
                  <c:x val="2.4634464551580176E-2"/>
                  <c:y val="-2.4521235669089075E-2"/>
                </c:manualLayout>
              </c:layout>
              <c:showVal val="1"/>
            </c:dLbl>
            <c:dLbl>
              <c:idx val="4"/>
              <c:layout>
                <c:manualLayout>
                  <c:x val="2.7436693220365016E-2"/>
                  <c:y val="-2.452107476964831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  <c:pt idx="3">
                  <c:v>2026 г</c:v>
                </c:pt>
                <c:pt idx="4">
                  <c:v>2027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102875.7</c:v>
                </c:pt>
                <c:pt idx="1">
                  <c:v>326047.59999999998</c:v>
                </c:pt>
                <c:pt idx="2">
                  <c:v>86706.5</c:v>
                </c:pt>
                <c:pt idx="3">
                  <c:v>73691</c:v>
                </c:pt>
                <c:pt idx="4">
                  <c:v>74019</c:v>
                </c:pt>
              </c:numCache>
            </c:numRef>
          </c:val>
        </c:ser>
        <c:shape val="cylinder"/>
        <c:axId val="114537216"/>
        <c:axId val="114538752"/>
        <c:axId val="0"/>
      </c:bar3DChart>
      <c:catAx>
        <c:axId val="114537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38752"/>
        <c:crosses val="autoZero"/>
        <c:auto val="1"/>
        <c:lblAlgn val="ctr"/>
        <c:lblOffset val="100"/>
      </c:catAx>
      <c:valAx>
        <c:axId val="114538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3721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</c:chart>
  <c:txPr>
    <a:bodyPr/>
    <a:lstStyle/>
    <a:p>
      <a:pPr>
        <a:defRPr sz="1773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8.6020903305280803E-3"/>
                  <c:y val="-1.1543930746596001E-2"/>
                </c:manualLayout>
              </c:layout>
              <c:showVal val="1"/>
            </c:dLbl>
            <c:dLbl>
              <c:idx val="1"/>
              <c:layout>
                <c:manualLayout>
                  <c:x val="1.7204188186154153E-2"/>
                  <c:y val="-3.4632031484061652E-2"/>
                </c:manualLayout>
              </c:layout>
              <c:showVal val="1"/>
            </c:dLbl>
            <c:dLbl>
              <c:idx val="2"/>
              <c:layout>
                <c:manualLayout>
                  <c:x val="1.4336804673609347E-2"/>
                  <c:y val="-1.3852630798183801E-2"/>
                </c:manualLayout>
              </c:layout>
              <c:showVal val="1"/>
            </c:dLbl>
            <c:dLbl>
              <c:idx val="3"/>
              <c:layout>
                <c:manualLayout>
                  <c:x val="1.1469421161064555E-2"/>
                  <c:y val="-1.3852630798183798E-2"/>
                </c:manualLayout>
              </c:layout>
              <c:showVal val="1"/>
            </c:dLbl>
            <c:dLbl>
              <c:idx val="4"/>
              <c:layout>
                <c:manualLayout>
                  <c:x val="1.7204188186154153E-2"/>
                  <c:y val="-2.3088020989374434E-2"/>
                </c:manualLayout>
              </c:layout>
              <c:showVal val="1"/>
            </c:dLbl>
            <c:dLbl>
              <c:idx val="5"/>
              <c:layout>
                <c:manualLayout>
                  <c:x val="3.2974797505150595E-2"/>
                  <c:y val="-2.308783919393355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  <c:pt idx="5">
                  <c:v>2027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45155.7</c:v>
                </c:pt>
                <c:pt idx="1">
                  <c:v>15611.6</c:v>
                </c:pt>
                <c:pt idx="2">
                  <c:v>220362</c:v>
                </c:pt>
                <c:pt idx="3">
                  <c:v>10573.3</c:v>
                </c:pt>
                <c:pt idx="4">
                  <c:v>11242.1</c:v>
                </c:pt>
                <c:pt idx="5">
                  <c:v>11463.1</c:v>
                </c:pt>
              </c:numCache>
            </c:numRef>
          </c:val>
        </c:ser>
        <c:shape val="box"/>
        <c:axId val="114614272"/>
        <c:axId val="114615808"/>
        <c:axId val="0"/>
      </c:bar3DChart>
      <c:catAx>
        <c:axId val="114614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15808"/>
        <c:crosses val="autoZero"/>
        <c:auto val="1"/>
        <c:lblAlgn val="ctr"/>
        <c:lblOffset val="100"/>
      </c:catAx>
      <c:valAx>
        <c:axId val="114615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614272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79661143444026061"/>
          <c:y val="5.2752393626852981E-2"/>
          <c:w val="0.19048533607212145"/>
          <c:h val="6.7944253447192404E-2"/>
        </c:manualLayout>
      </c:layout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1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0006377694729714E-2"/>
          <c:y val="4.9916170559157133E-2"/>
          <c:w val="0.78912238869022056"/>
          <c:h val="0.8223894952195426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из области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1657477606398587E-2"/>
                  <c:y val="-4.933665343114171E-3"/>
                </c:manualLayout>
              </c:layout>
              <c:showVal val="1"/>
            </c:dLbl>
            <c:dLbl>
              <c:idx val="1"/>
              <c:layout>
                <c:manualLayout>
                  <c:x val="4.3359850270256088E-3"/>
                  <c:y val="-1.6156493258855383E-2"/>
                </c:manualLayout>
              </c:layout>
              <c:showVal val="1"/>
            </c:dLbl>
            <c:dLbl>
              <c:idx val="2"/>
              <c:layout>
                <c:manualLayout>
                  <c:x val="1.0129154754851049E-2"/>
                  <c:y val="-3.920838100365668E-2"/>
                </c:manualLayout>
              </c:layout>
              <c:showVal val="1"/>
            </c:dLbl>
            <c:dLbl>
              <c:idx val="3"/>
              <c:layout>
                <c:manualLayout>
                  <c:x val="1.3031706044310355E-2"/>
                  <c:y val="-3.0033784238508648E-2"/>
                </c:manualLayout>
              </c:layout>
              <c:showVal val="1"/>
            </c:dLbl>
            <c:dLbl>
              <c:idx val="4"/>
              <c:layout>
                <c:manualLayout>
                  <c:x val="1.5922439221629312E-2"/>
                  <c:y val="-1.857998519415842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5029.3</c:v>
                </c:pt>
                <c:pt idx="1">
                  <c:v>4738</c:v>
                </c:pt>
                <c:pt idx="2">
                  <c:v>2660.9</c:v>
                </c:pt>
                <c:pt idx="3">
                  <c:v>2660.9</c:v>
                </c:pt>
                <c:pt idx="4">
                  <c:v>2660.9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1562703231370189E-2"/>
                  <c:y val="-1.1655876348789746E-2"/>
                </c:manualLayout>
              </c:layout>
              <c:showVal val="1"/>
            </c:dLbl>
            <c:dLbl>
              <c:idx val="1"/>
              <c:layout>
                <c:manualLayout>
                  <c:x val="1.3008069820029659E-2"/>
                  <c:y val="-1.1482692868519601E-2"/>
                </c:manualLayout>
              </c:layout>
              <c:showVal val="1"/>
            </c:dLbl>
            <c:dLbl>
              <c:idx val="2"/>
              <c:layout>
                <c:manualLayout>
                  <c:x val="1.4512526969390859E-2"/>
                  <c:y val="-7.3282634542477512E-3"/>
                </c:manualLayout>
              </c:layout>
              <c:showVal val="1"/>
            </c:dLbl>
            <c:dLbl>
              <c:idx val="3"/>
              <c:layout>
                <c:manualLayout>
                  <c:x val="1.0129154754851049E-2"/>
                  <c:y val="-1.1857953653229203E-2"/>
                </c:manualLayout>
              </c:layout>
              <c:showVal val="1"/>
            </c:dLbl>
            <c:dLbl>
              <c:idx val="4"/>
              <c:layout>
                <c:manualLayout>
                  <c:x val="1.3019887932170002E-2"/>
                  <c:y val="-1.407936828409269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8602.6</c:v>
                </c:pt>
                <c:pt idx="1">
                  <c:v>9424</c:v>
                </c:pt>
                <c:pt idx="2">
                  <c:v>10084</c:v>
                </c:pt>
                <c:pt idx="3">
                  <c:v>10753</c:v>
                </c:pt>
                <c:pt idx="4">
                  <c:v>10974</c:v>
                </c:pt>
              </c:numCache>
            </c:numRef>
          </c:val>
        </c:ser>
        <c:shape val="cylinder"/>
        <c:axId val="117394432"/>
        <c:axId val="118076160"/>
        <c:axId val="0"/>
      </c:bar3DChart>
      <c:catAx>
        <c:axId val="117394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076160"/>
        <c:crosses val="autoZero"/>
        <c:auto val="1"/>
        <c:lblAlgn val="ctr"/>
        <c:lblOffset val="100"/>
      </c:catAx>
      <c:valAx>
        <c:axId val="118076160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17394432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81264281176243991"/>
          <c:y val="0.42102060570044619"/>
          <c:w val="0.17809787467694721"/>
          <c:h val="0.2982599730779794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1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1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2576910110968226"/>
          <c:y val="0.10788051493563308"/>
          <c:w val="0.86995166638004284"/>
          <c:h val="0.712886470414481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3"/>
              <c:layout>
                <c:manualLayout>
                  <c:x val="-2.0914886293832567E-3"/>
                  <c:y val="-2.1768555122152387E-2"/>
                </c:manualLayout>
              </c:layout>
              <c:showVal val="1"/>
            </c:dLbl>
            <c:dLbl>
              <c:idx val="4"/>
              <c:layout>
                <c:manualLayout>
                  <c:x val="-6.2744658881498565E-3"/>
                  <c:y val="-1.814046260179370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47829.2</c:v>
                </c:pt>
                <c:pt idx="1">
                  <c:v>78424.2</c:v>
                </c:pt>
                <c:pt idx="2">
                  <c:v>48696.1</c:v>
                </c:pt>
                <c:pt idx="3">
                  <c:v>23465.4</c:v>
                </c:pt>
                <c:pt idx="4">
                  <c:v>10846.3</c:v>
                </c:pt>
              </c:numCache>
            </c:numRef>
          </c:val>
        </c:ser>
        <c:shape val="box"/>
        <c:axId val="120081024"/>
        <c:axId val="120082816"/>
        <c:axId val="0"/>
      </c:bar3DChart>
      <c:catAx>
        <c:axId val="120081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082816"/>
        <c:crosses val="autoZero"/>
        <c:auto val="1"/>
        <c:lblAlgn val="ctr"/>
        <c:lblOffset val="100"/>
      </c:catAx>
      <c:valAx>
        <c:axId val="120082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081024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</c:chart>
  <c:txPr>
    <a:bodyPr/>
    <a:lstStyle/>
    <a:p>
      <a:pPr>
        <a:defRPr sz="1785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60"/>
      <c:depthPercent val="190"/>
      <c:rAngAx val="1"/>
    </c:view3D>
    <c:floor>
      <c:spPr>
        <a:noFill/>
        <a:ln>
          <a:noFill/>
        </a:ln>
      </c:spPr>
    </c:floor>
    <c:sideWall>
      <c:spPr>
        <a:noFill/>
        <a:ln w="18662">
          <a:noFill/>
          <a:prstDash val="solid"/>
        </a:ln>
      </c:spPr>
    </c:sideWall>
    <c:backWall>
      <c:spPr>
        <a:noFill/>
        <a:ln w="18662">
          <a:noFill/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backWall>
    <c:plotArea>
      <c:layout>
        <c:manualLayout>
          <c:layoutTarget val="inner"/>
          <c:xMode val="edge"/>
          <c:yMode val="edge"/>
          <c:x val="9.0329414726037907E-2"/>
          <c:y val="1.5412698668056221E-3"/>
          <c:w val="0.86943387302663278"/>
          <c:h val="0.55202916031985183"/>
        </c:manualLayout>
      </c:layout>
      <c:bar3DChart>
        <c:barDir val="col"/>
        <c:grouping val="standard"/>
        <c:ser>
          <c:idx val="0"/>
          <c:order val="0"/>
          <c:spPr>
            <a:solidFill>
              <a:schemeClr val="accent2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2.1424740849585532E-2"/>
                  <c:y val="-3.7408961762425495E-2"/>
                </c:manualLayout>
              </c:layout>
              <c:showVal val="1"/>
            </c:dLbl>
            <c:dLbl>
              <c:idx val="1"/>
              <c:layout>
                <c:manualLayout>
                  <c:x val="2.5024727911431267E-2"/>
                  <c:y val="-1.8784605185661701E-2"/>
                </c:manualLayout>
              </c:layout>
              <c:showVal val="1"/>
            </c:dLbl>
            <c:dLbl>
              <c:idx val="2"/>
              <c:layout>
                <c:manualLayout>
                  <c:x val="2.5941814728349055E-2"/>
                  <c:y val="-3.4557079739666E-2"/>
                </c:manualLayout>
              </c:layout>
              <c:showVal val="1"/>
            </c:dLbl>
            <c:dLbl>
              <c:idx val="3"/>
              <c:layout>
                <c:manualLayout>
                  <c:x val="3.9373168170727113E-2"/>
                  <c:y val="-4.7281487859235333E-2"/>
                </c:manualLayout>
              </c:layout>
              <c:showVal val="1"/>
            </c:dLbl>
            <c:dLbl>
              <c:idx val="4"/>
              <c:layout>
                <c:manualLayout>
                  <c:x val="3.3472173862699559E-2"/>
                  <c:y val="-3.184079269366629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Sheet1!$A$1:$E$1</c:f>
              <c:strCache>
                <c:ptCount val="5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  <c:pt idx="3">
                  <c:v>2026 г</c:v>
                </c:pt>
                <c:pt idx="4">
                  <c:v>2027 г</c:v>
                </c:pt>
              </c:strCache>
            </c:strRef>
          </c:cat>
          <c:val>
            <c:numRef>
              <c:f>Sheet1!$A$2:$E$2</c:f>
              <c:numCache>
                <c:formatCode>#,##0.00</c:formatCode>
                <c:ptCount val="5"/>
                <c:pt idx="0">
                  <c:v>232713.3</c:v>
                </c:pt>
                <c:pt idx="1">
                  <c:v>214851.8</c:v>
                </c:pt>
                <c:pt idx="2">
                  <c:v>215353</c:v>
                </c:pt>
                <c:pt idx="3">
                  <c:v>216616.3</c:v>
                </c:pt>
                <c:pt idx="4">
                  <c:v>320297.90000000002</c:v>
                </c:pt>
              </c:numCache>
            </c:numRef>
          </c:val>
        </c:ser>
        <c:shape val="cylinder"/>
        <c:axId val="120701312"/>
        <c:axId val="120702848"/>
        <c:axId val="152057600"/>
      </c:bar3DChart>
      <c:catAx>
        <c:axId val="120701312"/>
        <c:scaling>
          <c:orientation val="minMax"/>
        </c:scaling>
        <c:delete val="1"/>
        <c:axPos val="b"/>
        <c:tickLblPos val="nextTo"/>
        <c:crossAx val="120702848"/>
        <c:crosses val="autoZero"/>
        <c:auto val="1"/>
        <c:lblAlgn val="ctr"/>
        <c:lblOffset val="100"/>
      </c:catAx>
      <c:valAx>
        <c:axId val="120702848"/>
        <c:scaling>
          <c:orientation val="minMax"/>
        </c:scaling>
        <c:delete val="1"/>
        <c:axPos val="l"/>
        <c:numFmt formatCode="#,##0.00" sourceLinked="1"/>
        <c:tickLblPos val="nextTo"/>
        <c:crossAx val="120701312"/>
        <c:crosses val="min"/>
        <c:crossBetween val="between"/>
      </c:valAx>
      <c:serAx>
        <c:axId val="152057600"/>
        <c:scaling>
          <c:orientation val="minMax"/>
        </c:scaling>
        <c:delete val="1"/>
        <c:axPos val="b"/>
        <c:tickLblPos val="nextTo"/>
        <c:crossAx val="120702848"/>
        <c:crosses val="autoZero"/>
      </c:serAx>
      <c:spPr>
        <a:noFill/>
        <a:ln w="253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326130093684858"/>
          <c:y val="6.1951834361900486E-2"/>
          <c:w val="0.7122587406370936"/>
          <c:h val="0.758299862741091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7429071911527439E-3"/>
                  <c:y val="-1.1483222439361961E-2"/>
                </c:manualLayout>
              </c:layout>
              <c:showVal val="1"/>
            </c:dLbl>
            <c:dLbl>
              <c:idx val="1"/>
              <c:layout>
                <c:manualLayout>
                  <c:x val="1.2911661956351076E-2"/>
                  <c:y val="-6.3661613648620802E-2"/>
                </c:manualLayout>
              </c:layout>
              <c:showVal val="1"/>
            </c:dLbl>
            <c:dLbl>
              <c:idx val="2"/>
              <c:layout>
                <c:manualLayout>
                  <c:x val="4.9243290109260906E-3"/>
                  <c:y val="-2.2267350220955585E-2"/>
                </c:manualLayout>
              </c:layout>
              <c:showVal val="1"/>
            </c:dLbl>
            <c:dLbl>
              <c:idx val="3"/>
              <c:layout>
                <c:manualLayout>
                  <c:x val="2.1257175149852692E-2"/>
                  <c:y val="-3.2771105434338046E-2"/>
                </c:manualLayout>
              </c:layout>
              <c:showVal val="1"/>
            </c:dLbl>
            <c:dLbl>
              <c:idx val="4"/>
              <c:layout>
                <c:manualLayout>
                  <c:x val="1.9365111800725941E-2"/>
                  <c:y val="-3.830752867535355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  <c:pt idx="3">
                  <c:v>2026 г</c:v>
                </c:pt>
                <c:pt idx="4">
                  <c:v>2027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41012.6</c:v>
                </c:pt>
                <c:pt idx="1">
                  <c:v>50073.5</c:v>
                </c:pt>
                <c:pt idx="2">
                  <c:v>43787.8</c:v>
                </c:pt>
                <c:pt idx="3">
                  <c:v>41123.5</c:v>
                </c:pt>
                <c:pt idx="4">
                  <c:v>41618.1</c:v>
                </c:pt>
              </c:numCache>
            </c:numRef>
          </c:val>
        </c:ser>
        <c:shape val="cylinder"/>
        <c:axId val="122148736"/>
        <c:axId val="122150272"/>
        <c:axId val="0"/>
      </c:bar3DChart>
      <c:catAx>
        <c:axId val="12214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150272"/>
        <c:crosses val="autoZero"/>
        <c:auto val="1"/>
        <c:lblAlgn val="ctr"/>
        <c:lblOffset val="100"/>
      </c:catAx>
      <c:valAx>
        <c:axId val="122150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148736"/>
        <c:crosses val="autoZero"/>
        <c:crossBetween val="between"/>
      </c:valAx>
      <c:spPr>
        <a:noFill/>
        <a:ln w="25184">
          <a:noFill/>
        </a:ln>
      </c:spPr>
    </c:plotArea>
    <c:legend>
      <c:legendPos val="r"/>
      <c:layout>
        <c:manualLayout>
          <c:xMode val="edge"/>
          <c:yMode val="edge"/>
          <c:x val="0.80823700128901144"/>
          <c:y val="2.283724864107415E-3"/>
          <c:w val="0.18110001874765658"/>
          <c:h val="0.24170745898142104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64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3338009485840655"/>
          <c:y val="6.2843750000000004E-2"/>
          <c:w val="0.66619904354443449"/>
          <c:h val="0.798406249999999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7.7362738938132371E-3"/>
                  <c:y val="-1.8749999999999999E-2"/>
                </c:manualLayout>
              </c:layout>
              <c:showVal val="1"/>
            </c:dLbl>
            <c:dLbl>
              <c:idx val="1"/>
              <c:layout>
                <c:manualLayout>
                  <c:x val="8.0919646475517693E-3"/>
                  <c:y val="-3.4375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12486,5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2267312739753679E-2"/>
                  <c:y val="-2.8125492125984253E-2"/>
                </c:manualLayout>
              </c:layout>
              <c:showVal val="1"/>
            </c:dLbl>
            <c:dLbl>
              <c:idx val="3"/>
              <c:layout>
                <c:manualLayout>
                  <c:x val="1.7395517867958815E-2"/>
                  <c:y val="-1.2500000000000001E-2"/>
                </c:manualLayout>
              </c:layout>
              <c:showVal val="1"/>
            </c:dLbl>
            <c:dLbl>
              <c:idx val="4"/>
              <c:layout>
                <c:manualLayout>
                  <c:x val="1.5719631199946162E-2"/>
                  <c:y val="-3.125024606299215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Times New Roman" pitchFamily="18" charset="0"/>
                        <a:cs typeface="Times New Roman" pitchFamily="18" charset="0"/>
                      </a:rPr>
                      <a:t>9721,1</a:t>
                    </a:r>
                    <a:endParaRPr lang="en-US" sz="1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  <c:pt idx="3">
                  <c:v>2026 г</c:v>
                </c:pt>
                <c:pt idx="4">
                  <c:v>2027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6502.7</c:v>
                </c:pt>
                <c:pt idx="1">
                  <c:v>12486.5</c:v>
                </c:pt>
                <c:pt idx="2">
                  <c:v>9821.2000000000007</c:v>
                </c:pt>
                <c:pt idx="3">
                  <c:v>15832.2</c:v>
                </c:pt>
                <c:pt idx="4">
                  <c:v>9721.1</c:v>
                </c:pt>
              </c:numCache>
            </c:numRef>
          </c:val>
        </c:ser>
        <c:shape val="cylinder"/>
        <c:axId val="122626432"/>
        <c:axId val="122627968"/>
        <c:axId val="0"/>
      </c:bar3DChart>
      <c:catAx>
        <c:axId val="12262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627968"/>
        <c:crosses val="autoZero"/>
        <c:auto val="1"/>
        <c:lblAlgn val="ctr"/>
        <c:lblOffset val="100"/>
      </c:catAx>
      <c:valAx>
        <c:axId val="122627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626432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29462753533857988"/>
          <c:y val="0"/>
          <c:w val="0.22847971247230775"/>
          <c:h val="8.8097493937817822E-2"/>
        </c:manualLayout>
      </c:layout>
      <c:txPr>
        <a:bodyPr/>
        <a:lstStyle/>
        <a:p>
          <a:pPr>
            <a:defRPr sz="1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88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585563705590863"/>
          <c:y val="5.1494388785640825E-2"/>
          <c:w val="0.72817031901788964"/>
          <c:h val="0.775498726576710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2.4203680114224936E-3"/>
                  <c:y val="-5.895569683660192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20299.400000000001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2.7936666526685149E-2"/>
                  <c:y val="-4.416400495261341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23874.2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</c:v>
                </c:pt>
              </c:strCache>
            </c:strRef>
          </c:tx>
          <c:dLbls>
            <c:dLbl>
              <c:idx val="0"/>
              <c:layout>
                <c:manualLayout>
                  <c:x val="3.0308478447511597E-2"/>
                  <c:y val="-4.260718699848407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</c:formatCode>
                <c:ptCount val="1"/>
                <c:pt idx="0">
                  <c:v>17120.900000000001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1216097987802E-2"/>
                  <c:y val="-7.673358071620359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6180.9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</c:v>
                </c:pt>
              </c:strCache>
            </c:strRef>
          </c:tx>
          <c:dLbls>
            <c:dLbl>
              <c:idx val="0"/>
              <c:layout>
                <c:manualLayout>
                  <c:x val="3.4134494246759427E-2"/>
                  <c:y val="-7.45252487491522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6180,9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6180.9</c:v>
                </c:pt>
              </c:numCache>
            </c:numRef>
          </c:val>
        </c:ser>
        <c:shape val="cylinder"/>
        <c:axId val="124682240"/>
        <c:axId val="124683776"/>
        <c:axId val="0"/>
      </c:bar3DChart>
      <c:catAx>
        <c:axId val="124682240"/>
        <c:scaling>
          <c:orientation val="minMax"/>
        </c:scaling>
        <c:axPos val="b"/>
        <c:numFmt formatCode="General" sourceLinked="1"/>
        <c:tickLblPos val="nextTo"/>
        <c:crossAx val="124683776"/>
        <c:crosses val="autoZero"/>
        <c:auto val="1"/>
        <c:lblAlgn val="ctr"/>
        <c:lblOffset val="100"/>
      </c:catAx>
      <c:valAx>
        <c:axId val="124683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682240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10"/>
      <c:hPercent val="139"/>
      <c:depthPercent val="100"/>
      <c:perspective val="30"/>
    </c:view3D>
    <c:sideWall>
      <c:spPr>
        <a:noFill/>
        <a:ln w="25398">
          <a:noFill/>
        </a:ln>
      </c:spPr>
    </c:sideWall>
    <c:backWall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0.13049942263447831"/>
          <c:y val="3.1750544161705981E-2"/>
          <c:w val="0.79030347899637687"/>
          <c:h val="0.81169092043815039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66CCFF"/>
              </a:solidFill>
            </a:ln>
          </c:spPr>
          <c:dLbls>
            <c:dLbl>
              <c:idx val="0"/>
              <c:layout>
                <c:manualLayout>
                  <c:x val="2.0833333333333492E-2"/>
                  <c:y val="3.2151300236406652E-2"/>
                </c:manualLayout>
              </c:layout>
              <c:showVal val="1"/>
            </c:dLbl>
            <c:dLbl>
              <c:idx val="1"/>
              <c:layout>
                <c:manualLayout>
                  <c:x val="1.8055555555555623E-2"/>
                  <c:y val="2.4586288416075949E-2"/>
                </c:manualLayout>
              </c:layout>
              <c:showVal val="1"/>
            </c:dLbl>
            <c:dLbl>
              <c:idx val="2"/>
              <c:layout>
                <c:manualLayout>
                  <c:x val="1.805555555555572E-2"/>
                  <c:y val="2.0803782505910723E-2"/>
                </c:manualLayout>
              </c:layout>
              <c:showVal val="1"/>
            </c:dLbl>
            <c:dLbl>
              <c:idx val="3"/>
              <c:layout>
                <c:manualLayout>
                  <c:x val="1.9444444444444361E-2"/>
                  <c:y val="1.7021276595744678E-2"/>
                </c:manualLayout>
              </c:layout>
              <c:showVal val="1"/>
            </c:dLbl>
            <c:dLbl>
              <c:idx val="4"/>
              <c:layout>
                <c:manualLayout>
                  <c:x val="2.7777777777778557E-2"/>
                  <c:y val="9.4562647754137964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523863.8</c:v>
                </c:pt>
                <c:pt idx="1">
                  <c:v>780296.9</c:v>
                </c:pt>
                <c:pt idx="2">
                  <c:v>502073.59999999998</c:v>
                </c:pt>
                <c:pt idx="3">
                  <c:v>464268.2</c:v>
                </c:pt>
                <c:pt idx="4">
                  <c:v>434604.4</c:v>
                </c:pt>
              </c:numCache>
            </c:numRef>
          </c:val>
        </c:ser>
        <c:shape val="box"/>
        <c:axId val="109144320"/>
        <c:axId val="109150208"/>
        <c:axId val="0"/>
      </c:bar3DChart>
      <c:catAx>
        <c:axId val="109144320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8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50208"/>
        <c:crosses val="autoZero"/>
        <c:auto val="1"/>
        <c:lblAlgn val="ctr"/>
        <c:lblOffset val="100"/>
        <c:tickLblSkip val="1"/>
        <c:tickMarkSkip val="1"/>
      </c:catAx>
      <c:valAx>
        <c:axId val="109150208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44320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718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7852264994653891E-2"/>
          <c:y val="5.3991437995705556E-2"/>
          <c:w val="0.79344706911635743"/>
          <c:h val="0.834767725582404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2345679012345723E-2"/>
                  <c:y val="-1.5291443474135686E-2"/>
                </c:manualLayout>
              </c:layout>
              <c:showVal val="1"/>
            </c:dLbl>
            <c:dLbl>
              <c:idx val="1"/>
              <c:layout>
                <c:manualLayout>
                  <c:x val="1.5432098765432167E-2"/>
                  <c:y val="-1.7840017386491637E-2"/>
                </c:manualLayout>
              </c:layout>
              <c:showVal val="1"/>
            </c:dLbl>
            <c:dLbl>
              <c:idx val="2"/>
              <c:layout>
                <c:manualLayout>
                  <c:x val="1.8518518518518583E-2"/>
                  <c:y val="-2.80343130359154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64409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345679012345723E-2"/>
                  <c:y val="-5.6068626071830913E-2"/>
                </c:manualLayout>
              </c:layout>
              <c:showVal val="1"/>
            </c:dLbl>
            <c:dLbl>
              <c:idx val="4"/>
              <c:layout>
                <c:manualLayout>
                  <c:x val="1.5432098765432167E-2"/>
                  <c:y val="-3.822860868533924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  <c:pt idx="3">
                  <c:v>2026 г</c:v>
                </c:pt>
                <c:pt idx="4">
                  <c:v>2027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59457</c:v>
                </c:pt>
                <c:pt idx="1">
                  <c:v>62790.400000000001</c:v>
                </c:pt>
                <c:pt idx="2">
                  <c:v>64409</c:v>
                </c:pt>
                <c:pt idx="3">
                  <c:v>63695.199999999997</c:v>
                </c:pt>
                <c:pt idx="4">
                  <c:v>63695.4</c:v>
                </c:pt>
              </c:numCache>
            </c:numRef>
          </c:val>
        </c:ser>
        <c:shape val="cylinder"/>
        <c:axId val="124877824"/>
        <c:axId val="124891904"/>
        <c:axId val="0"/>
      </c:bar3DChart>
      <c:catAx>
        <c:axId val="124877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891904"/>
        <c:crosses val="autoZero"/>
        <c:auto val="1"/>
        <c:lblAlgn val="ctr"/>
        <c:lblOffset val="100"/>
      </c:catAx>
      <c:valAx>
        <c:axId val="124891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87782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79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34270" cap="rnd">
              <a:solidFill>
                <a:schemeClr val="accent2"/>
              </a:solidFill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698783053456133E-2"/>
                  <c:y val="5.570476417720512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9395242818727937E-2"/>
                  <c:y val="-5.188048463639013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3550475922951103E-2"/>
                  <c:y val="5.276364696837142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5552892844916166E-2"/>
                  <c:y val="-7.198091147697446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209876543209756E-2"/>
                  <c:y val="-6.030130472793489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0"/>
                  <c:y val="-3.501670876024309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99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  <c:pt idx="5">
                  <c:v>2027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110850.5</c:v>
                </c:pt>
                <c:pt idx="1">
                  <c:v>124257.7</c:v>
                </c:pt>
                <c:pt idx="2">
                  <c:v>139563.70000000001</c:v>
                </c:pt>
                <c:pt idx="3">
                  <c:v>148800</c:v>
                </c:pt>
                <c:pt idx="4">
                  <c:v>155282</c:v>
                </c:pt>
                <c:pt idx="5">
                  <c:v>165765</c:v>
                </c:pt>
              </c:numCache>
            </c:numRef>
          </c:val>
        </c:ser>
        <c:marker val="1"/>
        <c:axId val="109156224"/>
        <c:axId val="109157760"/>
      </c:lineChart>
      <c:catAx>
        <c:axId val="109156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57760"/>
        <c:crosses val="autoZero"/>
        <c:auto val="1"/>
        <c:lblAlgn val="ctr"/>
        <c:lblOffset val="100"/>
      </c:catAx>
      <c:valAx>
        <c:axId val="109157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56224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9928651059085842"/>
          <c:y val="0.75539561101551234"/>
          <c:w val="0.19179487179487179"/>
          <c:h val="0.10362927793864744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1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423842495268507"/>
          <c:y val="3.1695429106583746E-2"/>
          <c:w val="0.86098442631124861"/>
          <c:h val="0.8257549206219605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35880">
              <a:solidFill>
                <a:srgbClr val="ED03D1"/>
              </a:solidFill>
              <a:headEnd type="oval"/>
              <a:tailEnd type="oval"/>
            </a:ln>
          </c:spPr>
          <c:marker>
            <c:symbol val="none"/>
          </c:marker>
          <c:dPt>
            <c:idx val="0"/>
            <c:spPr>
              <a:ln w="3588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c:spPr>
          </c:dPt>
          <c:dPt>
            <c:idx val="1"/>
            <c:spPr>
              <a:ln w="3588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c:spPr>
          </c:dPt>
          <c:dPt>
            <c:idx val="2"/>
            <c:spPr>
              <a:ln w="3588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c:spPr>
          </c:dPt>
          <c:dPt>
            <c:idx val="3"/>
            <c:spPr>
              <a:ln w="3588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c:spPr>
          </c:dPt>
          <c:dPt>
            <c:idx val="4"/>
            <c:spPr>
              <a:ln w="3588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c:spPr>
          </c:dPt>
          <c:dPt>
            <c:idx val="5"/>
            <c:spPr>
              <a:ln w="35880">
                <a:solidFill>
                  <a:schemeClr val="bg2">
                    <a:lumMod val="25000"/>
                  </a:schemeClr>
                </a:solidFill>
                <a:headEnd type="oval"/>
                <a:tailEnd type="oval"/>
              </a:ln>
            </c:spPr>
          </c:dPt>
          <c:dLbls>
            <c:dLbl>
              <c:idx val="0"/>
              <c:layout>
                <c:manualLayout>
                  <c:x val="-6.8027210884353803E-2"/>
                  <c:y val="5.097164190695747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6863189720332592E-2"/>
                  <c:y val="-6.371455238369687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0026784091554579E-2"/>
                  <c:y val="-3.706856642919635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2438537486487949E-2"/>
                  <c:y val="-4.041200301641251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0086293702151933E-2"/>
                  <c:y val="4.545555441570214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2735234558944069E-2"/>
                  <c:y val="-3.340070466937965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883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  <c:pt idx="5">
                  <c:v>2027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445234</c:v>
                </c:pt>
                <c:pt idx="1">
                  <c:v>365710.5</c:v>
                </c:pt>
                <c:pt idx="2">
                  <c:v>640733.19999999879</c:v>
                </c:pt>
                <c:pt idx="3">
                  <c:v>353273.59999999998</c:v>
                </c:pt>
                <c:pt idx="4">
                  <c:v>308986.2</c:v>
                </c:pt>
                <c:pt idx="5">
                  <c:v>291875</c:v>
                </c:pt>
              </c:numCache>
            </c:numRef>
          </c:val>
        </c:ser>
        <c:marker val="1"/>
        <c:axId val="109280640"/>
        <c:axId val="109286528"/>
      </c:lineChart>
      <c:catAx>
        <c:axId val="109280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9286528"/>
        <c:crosses val="autoZero"/>
        <c:auto val="1"/>
        <c:lblAlgn val="ctr"/>
        <c:lblOffset val="100"/>
      </c:catAx>
      <c:valAx>
        <c:axId val="109286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9280640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txPr>
    <a:bodyPr/>
    <a:lstStyle/>
    <a:p>
      <a:pPr>
        <a:defRPr sz="1728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92330261992194"/>
          <c:y val="4.8560944793996884E-2"/>
          <c:w val="0.76590994121007483"/>
          <c:h val="0.827488068513550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38236">
              <a:solidFill>
                <a:srgbClr val="FF0000"/>
              </a:solidFill>
              <a:miter lim="800000"/>
              <a:headEnd type="oval"/>
              <a:tailEnd type="oval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717281227315754E-2"/>
                  <c:y val="-4.88754114593861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129128513712543E-2"/>
                  <c:y val="-3.394568625809692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3760633660120539E-2"/>
                  <c:y val="-5.374676844026450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9205562645493703E-2"/>
                  <c:y val="5.153812847389075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1249124821769847E-2"/>
                  <c:y val="-5.686183670330859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  <c:pt idx="5">
                  <c:v>2027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171292.1</c:v>
                </c:pt>
                <c:pt idx="1">
                  <c:v>191749.6</c:v>
                </c:pt>
                <c:pt idx="2">
                  <c:v>196744.5</c:v>
                </c:pt>
                <c:pt idx="3">
                  <c:v>144951.70000000001</c:v>
                </c:pt>
                <c:pt idx="4">
                  <c:v>141749.29999999999</c:v>
                </c:pt>
                <c:pt idx="5">
                  <c:v>143429.20000000001</c:v>
                </c:pt>
              </c:numCache>
            </c:numRef>
          </c:val>
        </c:ser>
        <c:marker val="1"/>
        <c:axId val="109310720"/>
        <c:axId val="109312256"/>
      </c:lineChart>
      <c:catAx>
        <c:axId val="109310720"/>
        <c:scaling>
          <c:orientation val="minMax"/>
        </c:scaling>
        <c:axPos val="b"/>
        <c:numFmt formatCode="General" sourceLinked="1"/>
        <c:tickLblPos val="nextTo"/>
        <c:crossAx val="109312256"/>
        <c:crosses val="autoZero"/>
        <c:auto val="1"/>
        <c:lblAlgn val="ctr"/>
        <c:lblOffset val="100"/>
      </c:catAx>
      <c:valAx>
        <c:axId val="109312256"/>
        <c:scaling>
          <c:orientation val="minMax"/>
        </c:scaling>
        <c:axPos val="l"/>
        <c:majorGridlines/>
        <c:numFmt formatCode="General" sourceLinked="1"/>
        <c:tickLblPos val="nextTo"/>
        <c:crossAx val="109310720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78236077796408565"/>
          <c:y val="8.2360386493498985E-2"/>
          <c:w val="0.21763927023531279"/>
          <c:h val="8.5375336500224205E-2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otY val="10"/>
      <c:depthPercent val="100"/>
      <c:perspective val="20"/>
    </c:view3D>
    <c:plotArea>
      <c:layout>
        <c:manualLayout>
          <c:layoutTarget val="inner"/>
          <c:xMode val="edge"/>
          <c:yMode val="edge"/>
          <c:x val="0"/>
          <c:y val="0.14655409740449468"/>
          <c:w val="0.7928358057521443"/>
          <c:h val="0.841947944006999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053488626421698E-2"/>
                  <c:y val="-2.732443861184024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</a:t>
                    </a:r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доходы</a:t>
                    </a:r>
                  </a:p>
                  <a:p>
                    <a:r>
                      <a:rPr lang="ru-RU" sz="1800" b="1" baseline="0" smtClean="0">
                        <a:latin typeface="Times New Roman" pitchFamily="18" charset="0"/>
                        <a:cs typeface="Times New Roman" pitchFamily="18" charset="0"/>
                      </a:rPr>
                      <a:t> 141609,0</a:t>
                    </a:r>
                    <a:endParaRPr lang="ru-RU" sz="1800" b="1" baseline="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sz="1800" b="1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numFmt formatCode="General" sourceLinked="0"/>
            <c:txPr>
              <a:bodyPr/>
              <a:lstStyle/>
              <a:p>
                <a:pPr>
                  <a:defRPr sz="18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141608.79999999999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9364063867016664E-2"/>
                  <c:y val="-8.144663167104108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   доходы    </a:t>
                    </a:r>
                  </a:p>
                  <a:p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7 191,0</a:t>
                    </a:r>
                    <a:endParaRPr lang="ru-RU" sz="1800" b="1" baseline="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sz="1800" b="1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numFmt formatCode="General" sourceLinked="0"/>
            <c:txPr>
              <a:bodyPr/>
              <a:lstStyle/>
              <a:p>
                <a:pPr>
                  <a:defRPr sz="18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SerName val="1"/>
            <c:separator>; </c:separator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7191.2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1157699504337438E-2"/>
                  <c:y val="0.20436759988334791"/>
                </c:manualLayout>
              </c:layout>
              <c:tx>
                <c:rich>
                  <a:bodyPr/>
                  <a:lstStyle/>
                  <a:p>
                    <a:pPr>
                      <a:defRPr sz="180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800" b="1" baseline="0" dirty="0" err="1" smtClean="0">
                        <a:latin typeface="Times New Roman" pitchFamily="18" charset="0"/>
                        <a:cs typeface="Times New Roman" pitchFamily="18" charset="0"/>
                      </a:rPr>
                      <a:t>Безвозме</a:t>
                    </a:r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</a:p>
                  <a:p>
                    <a:pPr>
                      <a:defRPr sz="1800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baseline="0" dirty="0" err="1" smtClean="0">
                        <a:latin typeface="Times New Roman" pitchFamily="18" charset="0"/>
                        <a:cs typeface="Times New Roman" pitchFamily="18" charset="0"/>
                      </a:rPr>
                      <a:t>здные</a:t>
                    </a:r>
                    <a:r>
                      <a:rPr lang="ru-RU" sz="18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поступления  353274,0</a:t>
                    </a:r>
                  </a:p>
                </c:rich>
              </c:tx>
              <c:spPr/>
            </c:dLbl>
            <c:delete val="1"/>
          </c:dLbls>
          <c:cat>
            <c:strRef>
              <c:f>Лист1!$A$2</c:f>
              <c:strCache>
                <c:ptCount val="1"/>
                <c:pt idx="0">
                  <c:v>2025 год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353273.59999999998</c:v>
                </c:pt>
              </c:numCache>
            </c:numRef>
          </c:val>
        </c:ser>
        <c:gapWidth val="70"/>
        <c:gapDepth val="60"/>
        <c:shape val="cylinder"/>
        <c:axId val="109363584"/>
        <c:axId val="109365120"/>
        <c:axId val="0"/>
      </c:bar3DChart>
      <c:catAx>
        <c:axId val="109363584"/>
        <c:scaling>
          <c:orientation val="minMax"/>
        </c:scaling>
        <c:delete val="1"/>
        <c:axPos val="b"/>
        <c:tickLblPos val="nextTo"/>
        <c:crossAx val="109365120"/>
        <c:crosses val="autoZero"/>
        <c:auto val="1"/>
        <c:lblAlgn val="ctr"/>
        <c:lblOffset val="100"/>
      </c:catAx>
      <c:valAx>
        <c:axId val="109365120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0936358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2588201153146709E-2"/>
          <c:y val="0.17093606057837704"/>
          <c:w val="0.55787814523184598"/>
          <c:h val="0.656327283728251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99CCFF"/>
              </a:solidFill>
            </c:spPr>
          </c:dPt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9"/>
            <c:spPr>
              <a:solidFill>
                <a:srgbClr val="FF9900"/>
              </a:solidFill>
            </c:spPr>
          </c:dPt>
          <c:dPt>
            <c:idx val="1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6903838422524392"/>
                  <c:y val="-0.2685923638775786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5.9158276136627143E-2"/>
                  <c:y val="-1.0019210778053113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7.6846069889949199E-4"/>
                  <c:y val="-4.01528756273886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2841148679714317E-2"/>
                  <c:y val="-1.7693558463909669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2872585354815638"/>
                  <c:y val="-5.354059040046680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9.5001274264786731E-2"/>
                  <c:y val="-9.0802178711515955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1775063835903614E-3"/>
                  <c:y val="-0.10184953245964831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7.1903745818953965E-2"/>
                  <c:y val="-0.1011621464714189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0.13589550509229714"/>
                  <c:y val="-0.10204845444981124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0.19601295103273197"/>
                  <c:y val="-0.10096819753100973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0.19550021459023106"/>
                  <c:y val="-2.2254397649478876E-2"/>
                </c:manualLayout>
              </c:layout>
              <c:dLblPos val="bestFit"/>
              <c:showVal val="1"/>
            </c:dLbl>
            <c:spPr>
              <a:noFill/>
              <a:ln w="25204">
                <a:noFill/>
              </a:ln>
            </c:spPr>
            <c:txPr>
              <a:bodyPr/>
              <a:lstStyle/>
              <a:p>
                <a:pPr>
                  <a:defRPr sz="1799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Акцизы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имущества</c:v>
                </c:pt>
                <c:pt idx="7">
                  <c:v>Штрафы, санкции, возмещение ущерба</c:v>
                </c:pt>
                <c:pt idx="8">
                  <c:v>Государственная пошлина</c:v>
                </c:pt>
                <c:pt idx="9">
                  <c:v>Платежи при пользовании природными ресурсами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100927</c:v>
                </c:pt>
                <c:pt idx="1">
                  <c:v>22520.799999999996</c:v>
                </c:pt>
                <c:pt idx="2">
                  <c:v>10084</c:v>
                </c:pt>
                <c:pt idx="3">
                  <c:v>7453</c:v>
                </c:pt>
                <c:pt idx="4">
                  <c:v>3929</c:v>
                </c:pt>
                <c:pt idx="5">
                  <c:v>1385.2</c:v>
                </c:pt>
                <c:pt idx="6">
                  <c:v>1146</c:v>
                </c:pt>
                <c:pt idx="7">
                  <c:v>529</c:v>
                </c:pt>
                <c:pt idx="8">
                  <c:v>624</c:v>
                </c:pt>
                <c:pt idx="9">
                  <c:v>190</c:v>
                </c:pt>
                <c:pt idx="10">
                  <c:v>12</c:v>
                </c:pt>
              </c:numCache>
            </c:numRef>
          </c:val>
        </c:ser>
        <c:firstSliceAng val="0"/>
      </c:pieChart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0.57684937015185156"/>
          <c:y val="2.7120734908136452E-2"/>
          <c:w val="0.39071524137477265"/>
          <c:h val="0.97287926509186362"/>
        </c:manualLayout>
      </c:layout>
      <c:txPr>
        <a:bodyPr/>
        <a:lstStyle/>
        <a:p>
          <a:pPr>
            <a:defRPr sz="1599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5638977473156731E-2"/>
          <c:y val="0.12825450198229749"/>
          <c:w val="0.52326130885559796"/>
          <c:h val="0.59121731681564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bg1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2054356160025452"/>
                  <c:y val="3.6379837135742742E-2"/>
                </c:manualLayout>
              </c:layout>
              <c:tx>
                <c:rich>
                  <a:bodyPr/>
                  <a:lstStyle/>
                  <a:p>
                    <a:r>
                      <a:rPr lang="ru-RU" sz="2796" dirty="0" smtClean="0"/>
                      <a:t>38,2</a:t>
                    </a:r>
                    <a:r>
                      <a:rPr lang="en-US" sz="2796" dirty="0" smtClean="0"/>
                      <a:t>%</a:t>
                    </a:r>
                    <a:endParaRPr lang="en-US" sz="2800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0.1332618832665092"/>
                  <c:y val="-0.16879015861288624"/>
                </c:manualLayout>
              </c:layout>
              <c:tx>
                <c:rich>
                  <a:bodyPr/>
                  <a:lstStyle/>
                  <a:p>
                    <a:r>
                      <a:rPr lang="ru-RU" sz="2796" dirty="0" smtClean="0"/>
                      <a:t>35,5</a:t>
                    </a:r>
                    <a:r>
                      <a:rPr lang="en-US" sz="2796" dirty="0" smtClean="0"/>
                      <a:t>%</a:t>
                    </a:r>
                    <a:endParaRPr lang="en-US" sz="2800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6.9765020885548687E-2"/>
                  <c:y val="0.12877607310212841"/>
                </c:manualLayout>
              </c:layout>
              <c:tx>
                <c:rich>
                  <a:bodyPr/>
                  <a:lstStyle/>
                  <a:p>
                    <a:r>
                      <a:rPr lang="ru-RU" sz="2796" dirty="0" smtClean="0"/>
                      <a:t>26,3</a:t>
                    </a:r>
                    <a:r>
                      <a:rPr lang="en-US" sz="2796" dirty="0" smtClean="0"/>
                      <a:t>%</a:t>
                    </a:r>
                    <a:endParaRPr lang="en-US" sz="2796" dirty="0"/>
                  </a:p>
                </c:rich>
              </c:tx>
              <c:dLblPos val="bestFit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 w="21534">
                <a:noFill/>
              </a:ln>
            </c:spPr>
            <c:txPr>
              <a:bodyPr/>
              <a:lstStyle/>
              <a:p>
                <a:pPr>
                  <a:defRPr sz="2796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171292.1</c:v>
                </c:pt>
                <c:pt idx="1">
                  <c:v>159105.60000000001</c:v>
                </c:pt>
                <c:pt idx="2">
                  <c:v>118017.7</c:v>
                </c:pt>
              </c:numCache>
            </c:numRef>
          </c:val>
        </c:ser>
        <c:firstSliceAng val="0"/>
      </c:pieChart>
      <c:spPr>
        <a:noFill/>
        <a:ln w="25386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6953552548889137"/>
          <c:w val="0.33636891532716651"/>
          <c:h val="0.25340993708423382"/>
        </c:manualLayout>
      </c:layout>
      <c:txPr>
        <a:bodyPr/>
        <a:lstStyle/>
        <a:p>
          <a:pPr>
            <a:defRPr sz="279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526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-7.0546737213403904E-2"/>
                  <c:y val="7.77455799917275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7724867724867729E-2"/>
                  <c:y val="-0.10884311819766215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5026455026455028E-2"/>
                  <c:y val="-4.923894214866588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7601410934744319E-2"/>
                  <c:y val="4.146440455510359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3492063492063724E-2"/>
                  <c:y val="6.478753565355013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0917218680998214E-2"/>
                  <c:y val="-5.960458416120595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  <c:pt idx="3">
                  <c:v>2025 г</c:v>
                </c:pt>
                <c:pt idx="4">
                  <c:v>2026 г</c:v>
                </c:pt>
                <c:pt idx="5">
                  <c:v>2027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556774.1</c:v>
                </c:pt>
                <c:pt idx="1">
                  <c:v>527351</c:v>
                </c:pt>
                <c:pt idx="2">
                  <c:v>783263.3</c:v>
                </c:pt>
                <c:pt idx="3">
                  <c:v>502073.59999999998</c:v>
                </c:pt>
                <c:pt idx="4">
                  <c:v>464268.2</c:v>
                </c:pt>
                <c:pt idx="5">
                  <c:v>457640</c:v>
                </c:pt>
              </c:numCache>
            </c:numRef>
          </c:val>
        </c:ser>
        <c:marker val="1"/>
        <c:axId val="109729664"/>
        <c:axId val="109731200"/>
      </c:lineChart>
      <c:catAx>
        <c:axId val="109729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731200"/>
        <c:crosses val="autoZero"/>
        <c:auto val="1"/>
        <c:lblAlgn val="ctr"/>
        <c:lblOffset val="100"/>
      </c:catAx>
      <c:valAx>
        <c:axId val="109731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72966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1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rgbClr val="99D19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rgbClr val="7FFD8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66CC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olidFill>
          <a:srgbClr val="FF99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chemeClr val="bg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chemeClr val="tx2">
            <a:lumMod val="20000"/>
            <a:lumOff val="80000"/>
          </a:schemeClr>
        </a:solidFill>
        <a:ln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a:ln>
        <a:scene3d>
          <a:camera prst="orthographicFront"/>
          <a:lightRig rig="flat" dir="t"/>
        </a:scene3d>
        <a:sp3d prstMaterial="dkEdge">
          <a:bevelT w="12065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F7E30CB8-7915-4D71-AFF1-7D8E4E20B430}">
      <dgm:prSet phldrT="[Текст]" custRadScaleRad="97251" custRadScaleInc="30924"/>
      <dgm:spPr>
        <a:solidFill>
          <a:srgbClr val="FF99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A5185CC-91A2-41B0-AA08-4A2DD840E696}" type="parTrans" cxnId="{120ACEE8-AFF2-49CB-8E9E-AD084C1259E5}">
      <dgm:prSet/>
      <dgm:spPr/>
      <dgm:t>
        <a:bodyPr/>
        <a:lstStyle/>
        <a:p>
          <a:endParaRPr lang="ru-RU"/>
        </a:p>
      </dgm:t>
    </dgm:pt>
    <dgm:pt modelId="{EB2C013D-9CCF-4AAB-9234-F3736C16E74E}" type="sibTrans" cxnId="{120ACEE8-AFF2-49CB-8E9E-AD084C1259E5}">
      <dgm:prSet/>
      <dgm:spPr/>
      <dgm:t>
        <a:bodyPr/>
        <a:lstStyle/>
        <a:p>
          <a:endParaRPr lang="ru-RU"/>
        </a:p>
      </dgm:t>
    </dgm:pt>
    <dgm:pt modelId="{282917A6-56F1-4607-AC04-5351859C64EB}">
      <dgm:prSet custRadScaleRad="100250" custRadScaleInc="-112133"/>
      <dgm:spPr/>
      <dgm:t>
        <a:bodyPr/>
        <a:lstStyle/>
        <a:p>
          <a:endParaRPr lang="ru-RU" dirty="0"/>
        </a:p>
      </dgm:t>
    </dgm:pt>
    <dgm:pt modelId="{7CF83D67-B342-4DF2-8EE0-57293DC3363F}" type="parTrans" cxnId="{4968683F-79C5-4E1F-B37A-34005FB134F0}">
      <dgm:prSet/>
      <dgm:spPr/>
      <dgm:t>
        <a:bodyPr/>
        <a:lstStyle/>
        <a:p>
          <a:endParaRPr lang="ru-RU"/>
        </a:p>
      </dgm:t>
    </dgm:pt>
    <dgm:pt modelId="{9CFD062D-C757-4E03-A1BE-B3139E6F640B}" type="sibTrans" cxnId="{4968683F-79C5-4E1F-B37A-34005FB134F0}">
      <dgm:prSet/>
      <dgm:spPr/>
      <dgm:t>
        <a:bodyPr/>
        <a:lstStyle/>
        <a:p>
          <a:endParaRPr lang="ru-RU"/>
        </a:p>
      </dgm:t>
    </dgm:pt>
    <dgm:pt modelId="{F7402BDE-0148-47C7-BEC0-CB051387AE55}">
      <dgm:prSet custRadScaleRad="100250" custRadScaleInc="-112133"/>
      <dgm:spPr/>
      <dgm:t>
        <a:bodyPr/>
        <a:lstStyle/>
        <a:p>
          <a:endParaRPr lang="ru-RU" dirty="0"/>
        </a:p>
      </dgm:t>
    </dgm:pt>
    <dgm:pt modelId="{394D13E2-86DA-40D9-8E7D-53721D18CE1D}" type="parTrans" cxnId="{FBB27ED4-E546-491B-9352-8494A138A6D3}">
      <dgm:prSet/>
      <dgm:spPr/>
      <dgm:t>
        <a:bodyPr/>
        <a:lstStyle/>
        <a:p>
          <a:endParaRPr lang="ru-RU"/>
        </a:p>
      </dgm:t>
    </dgm:pt>
    <dgm:pt modelId="{8DB9AEAB-2CC4-4C22-A887-CDF1A76F8EA2}" type="sibTrans" cxnId="{FBB27ED4-E546-491B-9352-8494A138A6D3}">
      <dgm:prSet/>
      <dgm:spPr/>
      <dgm:t>
        <a:bodyPr/>
        <a:lstStyle/>
        <a:p>
          <a:endParaRPr lang="ru-RU"/>
        </a:p>
      </dgm:t>
    </dgm:pt>
    <dgm:pt modelId="{94AD8094-0631-4F67-BC13-EEDCC9F368E9}">
      <dgm:prSet custRadScaleRad="100250" custRadScaleInc="-112133"/>
      <dgm:spPr/>
      <dgm:t>
        <a:bodyPr/>
        <a:lstStyle/>
        <a:p>
          <a:endParaRPr lang="ru-RU" dirty="0"/>
        </a:p>
      </dgm:t>
    </dgm:pt>
    <dgm:pt modelId="{BD283C46-3EE8-4C96-85C3-F9AE20BE6A93}" type="parTrans" cxnId="{F4783C8B-F894-49D3-975F-DA5F9A2A624D}">
      <dgm:prSet/>
      <dgm:spPr/>
      <dgm:t>
        <a:bodyPr/>
        <a:lstStyle/>
        <a:p>
          <a:endParaRPr lang="ru-RU"/>
        </a:p>
      </dgm:t>
    </dgm:pt>
    <dgm:pt modelId="{B955FDAF-7FAA-4D35-BB14-97C838AD926C}" type="sibTrans" cxnId="{F4783C8B-F894-49D3-975F-DA5F9A2A624D}">
      <dgm:prSet/>
      <dgm:spPr/>
      <dgm:t>
        <a:bodyPr/>
        <a:lstStyle/>
        <a:p>
          <a:endParaRPr lang="ru-RU"/>
        </a:p>
      </dgm:t>
    </dgm:pt>
    <dgm:pt modelId="{01BBF8F7-3710-49A2-BAD1-FD69272FE00B}">
      <dgm:prSet custRadScaleRad="100715" custRadScaleInc="29294"/>
      <dgm:spPr/>
      <dgm:t>
        <a:bodyPr/>
        <a:lstStyle/>
        <a:p>
          <a:endParaRPr lang="ru-RU"/>
        </a:p>
      </dgm:t>
    </dgm:pt>
    <dgm:pt modelId="{44DE391D-195F-474F-8DD4-D2ED963DB6A7}" type="parTrans" cxnId="{08A844E2-C79B-486C-87E3-A8C8C102F499}">
      <dgm:prSet/>
      <dgm:spPr/>
      <dgm:t>
        <a:bodyPr/>
        <a:lstStyle/>
        <a:p>
          <a:endParaRPr lang="ru-RU"/>
        </a:p>
      </dgm:t>
    </dgm:pt>
    <dgm:pt modelId="{F312E1A3-0F31-4895-BB85-15234353BD62}" type="sibTrans" cxnId="{08A844E2-C79B-486C-87E3-A8C8C102F499}">
      <dgm:prSet/>
      <dgm:spPr/>
      <dgm:t>
        <a:bodyPr/>
        <a:lstStyle/>
        <a:p>
          <a:endParaRPr lang="ru-RU"/>
        </a:p>
      </dgm:t>
    </dgm:pt>
    <dgm:pt modelId="{411E1907-C735-4B94-8223-367F6A935F70}">
      <dgm:prSet custRadScaleRad="100715" custRadScaleInc="29294"/>
      <dgm:spPr/>
      <dgm:t>
        <a:bodyPr/>
        <a:lstStyle/>
        <a:p>
          <a:endParaRPr lang="ru-RU"/>
        </a:p>
      </dgm:t>
    </dgm:pt>
    <dgm:pt modelId="{93DCE386-5EBD-4515-959B-149BC31F7F8F}" type="parTrans" cxnId="{A34A2774-BEC3-482C-A5B9-17CD29A9F2C3}">
      <dgm:prSet/>
      <dgm:spPr/>
      <dgm:t>
        <a:bodyPr/>
        <a:lstStyle/>
        <a:p>
          <a:endParaRPr lang="ru-RU"/>
        </a:p>
      </dgm:t>
    </dgm:pt>
    <dgm:pt modelId="{9EE97E6C-9069-4AFC-A527-DFFD6F3FDA54}" type="sibTrans" cxnId="{A34A2774-BEC3-482C-A5B9-17CD29A9F2C3}">
      <dgm:prSet/>
      <dgm:spPr/>
      <dgm:t>
        <a:bodyPr/>
        <a:lstStyle/>
        <a:p>
          <a:endParaRPr lang="ru-RU"/>
        </a:p>
      </dgm:t>
    </dgm:pt>
    <dgm:pt modelId="{7FE44576-964C-4252-BFE1-65730E374F12}">
      <dgm:prSet phldrT="[Текст]" custScaleX="84361" custScaleY="87711" custRadScaleRad="91346" custRadScaleInc="-30823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022CDA-4237-4E57-97AF-018A34395707}" type="parTrans" cxnId="{97E1332B-409E-4EA7-8DB8-BC82297CDD05}">
      <dgm:prSet/>
      <dgm:spPr/>
      <dgm:t>
        <a:bodyPr/>
        <a:lstStyle/>
        <a:p>
          <a:endParaRPr lang="ru-RU"/>
        </a:p>
      </dgm:t>
    </dgm:pt>
    <dgm:pt modelId="{7B1DDD6A-FF2B-4EB6-BD37-BF4FD813DD2C}" type="sibTrans" cxnId="{97E1332B-409E-4EA7-8DB8-BC82297CDD05}">
      <dgm:prSet/>
      <dgm:spPr/>
      <dgm:t>
        <a:bodyPr/>
        <a:lstStyle/>
        <a:p>
          <a:endParaRPr lang="ru-RU"/>
        </a:p>
      </dgm:t>
    </dgm:pt>
    <dgm:pt modelId="{0DE58D05-D753-4405-A950-95664D12D517}">
      <dgm:prSet phldrT="[Текст]" custScaleX="84361" custScaleY="87711" custRadScaleRad="91346" custRadScaleInc="-30823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1A5DB13A-3CD3-49FD-BCD8-D084870D108E}" type="parTrans" cxnId="{9126102C-D5A6-4A99-B693-F40DE011855B}">
      <dgm:prSet/>
      <dgm:spPr/>
      <dgm:t>
        <a:bodyPr/>
        <a:lstStyle/>
        <a:p>
          <a:endParaRPr lang="ru-RU"/>
        </a:p>
      </dgm:t>
    </dgm:pt>
    <dgm:pt modelId="{3425D828-B9A9-4BA7-8F71-C2781F70DCE9}" type="sibTrans" cxnId="{9126102C-D5A6-4A99-B693-F40DE011855B}">
      <dgm:prSet/>
      <dgm:spPr/>
      <dgm:t>
        <a:bodyPr/>
        <a:lstStyle/>
        <a:p>
          <a:endParaRPr lang="ru-RU"/>
        </a:p>
      </dgm:t>
    </dgm:pt>
    <dgm:pt modelId="{F5CA3B3B-C576-4DDD-BCC6-B8FE6318A1CC}">
      <dgm:prSet phldrT="[Текст]" custRadScaleRad="97251" custRadScaleInc="30924"/>
      <dgm:spPr>
        <a:solidFill>
          <a:srgbClr val="FF99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313BC23-E33B-4D85-95AB-B27A3DA0A6EE}" type="sibTrans" cxnId="{5F7A3C59-CD90-4841-89E0-36C37371D24C}">
      <dgm:prSet/>
      <dgm:spPr/>
      <dgm:t>
        <a:bodyPr/>
        <a:lstStyle/>
        <a:p>
          <a:endParaRPr lang="ru-RU"/>
        </a:p>
      </dgm:t>
    </dgm:pt>
    <dgm:pt modelId="{CEB4ADD6-6163-4D2E-8927-A735532D8684}" type="parTrans" cxnId="{5F7A3C59-CD90-4841-89E0-36C37371D24C}">
      <dgm:prSet/>
      <dgm:spPr/>
      <dgm:t>
        <a:bodyPr/>
        <a:lstStyle/>
        <a:p>
          <a:endParaRPr lang="ru-RU"/>
        </a:p>
      </dgm:t>
    </dgm:pt>
    <dgm:pt modelId="{E39FE193-416C-4579-AA4D-E6A6277B01A1}">
      <dgm:prSet custT="1"/>
      <dgm:spPr>
        <a:solidFill>
          <a:srgbClr val="FFFF99"/>
        </a:solidFill>
      </dgm:spPr>
      <dgm:t>
        <a:bodyPr/>
        <a:lstStyle/>
        <a:p>
          <a:endParaRPr lang="en-US" sz="1800" baseline="0" dirty="0"/>
        </a:p>
      </dgm:t>
    </dgm:pt>
    <dgm:pt modelId="{F860F0DB-535B-4A75-A016-4EDBD6717A13}" type="parTrans" cxnId="{9254E00E-0534-415E-977C-67E093B40CCB}">
      <dgm:prSet/>
      <dgm:spPr/>
      <dgm:t>
        <a:bodyPr/>
        <a:lstStyle/>
        <a:p>
          <a:endParaRPr lang="ru-RU"/>
        </a:p>
      </dgm:t>
    </dgm:pt>
    <dgm:pt modelId="{39F2E45F-30C4-4D79-914C-0CC79017A2FB}" type="sibTrans" cxnId="{9254E00E-0534-415E-977C-67E093B40CCB}">
      <dgm:prSet/>
      <dgm:spPr/>
      <dgm:t>
        <a:bodyPr/>
        <a:lstStyle/>
        <a:p>
          <a:endParaRPr lang="ru-RU"/>
        </a:p>
      </dgm:t>
    </dgm:pt>
    <dgm:pt modelId="{4114BE65-DF77-4190-A28E-F626539A28CC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C821A2E-8228-4EE3-B309-E227DADDF1EE}" type="parTrans" cxnId="{F4CEA4D7-80A8-4B4C-8446-1A1DAEEA0607}">
      <dgm:prSet/>
      <dgm:spPr/>
      <dgm:t>
        <a:bodyPr/>
        <a:lstStyle/>
        <a:p>
          <a:endParaRPr lang="ru-RU"/>
        </a:p>
      </dgm:t>
    </dgm:pt>
    <dgm:pt modelId="{68D175E2-F5E8-4BD1-8D05-9889DD733456}" type="sibTrans" cxnId="{F4CEA4D7-80A8-4B4C-8446-1A1DAEEA0607}">
      <dgm:prSet/>
      <dgm:spPr/>
      <dgm:t>
        <a:bodyPr/>
        <a:lstStyle/>
        <a:p>
          <a:endParaRPr lang="ru-RU"/>
        </a:p>
      </dgm:t>
    </dgm:pt>
    <dgm:pt modelId="{76E7EB3C-924A-4D0C-ACDF-9BB9F58BC230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D01D609-8E82-4E21-9900-91A1B24596F9}" type="parTrans" cxnId="{7B543D6C-EFB6-4D1C-B50E-94FCBA03F78C}">
      <dgm:prSet/>
      <dgm:spPr/>
      <dgm:t>
        <a:bodyPr/>
        <a:lstStyle/>
        <a:p>
          <a:endParaRPr lang="ru-RU"/>
        </a:p>
      </dgm:t>
    </dgm:pt>
    <dgm:pt modelId="{B37FA99E-B3BA-48C1-A29B-41C075FB5751}" type="sibTrans" cxnId="{7B543D6C-EFB6-4D1C-B50E-94FCBA03F78C}">
      <dgm:prSet/>
      <dgm:spPr/>
      <dgm:t>
        <a:bodyPr/>
        <a:lstStyle/>
        <a:p>
          <a:endParaRPr lang="ru-RU"/>
        </a:p>
      </dgm:t>
    </dgm:pt>
    <dgm:pt modelId="{2FEF751A-B7A6-49CE-A86C-6F8026B30BA0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0A6423-2F97-4213-861A-E13B4B2215C9}" type="parTrans" cxnId="{E489E441-8BBF-4C25-9E75-922FEED705C1}">
      <dgm:prSet/>
      <dgm:spPr/>
      <dgm:t>
        <a:bodyPr/>
        <a:lstStyle/>
        <a:p>
          <a:endParaRPr lang="ru-RU"/>
        </a:p>
      </dgm:t>
    </dgm:pt>
    <dgm:pt modelId="{A298535D-405E-4BC4-AF8A-09480631419B}" type="sibTrans" cxnId="{E489E441-8BBF-4C25-9E75-922FEED705C1}">
      <dgm:prSet/>
      <dgm:spPr/>
      <dgm:t>
        <a:bodyPr/>
        <a:lstStyle/>
        <a:p>
          <a:endParaRPr lang="ru-RU"/>
        </a:p>
      </dgm:t>
    </dgm:pt>
    <dgm:pt modelId="{5E8ABA57-EB6E-4E53-A044-F2C08A34A92D}">
      <dgm:prSet phldrT="[Текст]" custScaleX="96697" custScaleY="89169" custRadScaleRad="97844" custRadScaleInc="76915"/>
      <dgm:spPr>
        <a:solidFill>
          <a:srgbClr val="FF33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4BC49D00-3843-41C5-9EDF-458E6EE210A4}" type="parTrans" cxnId="{D8E3ACFE-8E1B-4FD4-B24D-0D2BF5D7ADB4}">
      <dgm:prSet/>
      <dgm:spPr/>
      <dgm:t>
        <a:bodyPr/>
        <a:lstStyle/>
        <a:p>
          <a:endParaRPr lang="ru-RU"/>
        </a:p>
      </dgm:t>
    </dgm:pt>
    <dgm:pt modelId="{7896E34D-2FFD-4801-A2AA-C1CAB1FFE365}" type="sibTrans" cxnId="{D8E3ACFE-8E1B-4FD4-B24D-0D2BF5D7ADB4}">
      <dgm:prSet/>
      <dgm:spPr/>
      <dgm:t>
        <a:bodyPr/>
        <a:lstStyle/>
        <a:p>
          <a:endParaRPr lang="ru-RU"/>
        </a:p>
      </dgm:t>
    </dgm:pt>
    <dgm:pt modelId="{30D6248B-C637-4FE1-BF12-20156FB8CF63}" type="pres">
      <dgm:prSet presAssocID="{6B4A9C71-5243-4375-98C7-BA18914683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4EC46-F9EB-41F8-BB4A-8E44CD2E96E0}" type="pres">
      <dgm:prSet presAssocID="{6F647F05-65E5-443B-9310-4AF895EEC1B0}" presName="centerShape" presStyleLbl="node0" presStyleIdx="0" presStyleCnt="1"/>
      <dgm:spPr/>
      <dgm:t>
        <a:bodyPr/>
        <a:lstStyle/>
        <a:p>
          <a:endParaRPr lang="ru-RU"/>
        </a:p>
      </dgm:t>
    </dgm:pt>
    <dgm:pt modelId="{78556C54-31B1-4F5F-908F-B60A62DDF356}" type="pres">
      <dgm:prSet presAssocID="{8D513BD1-7137-4BB2-A1F4-1B02EFB0F34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74990404-A6BC-4212-B755-4795369ED46F}" type="pres">
      <dgm:prSet presAssocID="{8D513BD1-7137-4BB2-A1F4-1B02EFB0F34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9E4881AC-6AB2-49DB-966C-7EBC4FD3B1FE}" type="pres">
      <dgm:prSet presAssocID="{D63A74EC-A1EC-4823-AB28-835C2DE63D58}" presName="node" presStyleLbl="node1" presStyleIdx="0" presStyleCnt="10" custScaleX="90647" custScaleY="87711" custRadScaleRad="100379" custRadScaleInc="-130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8B67E-19B8-4DC8-946A-CCF7838087D7}" type="pres">
      <dgm:prSet presAssocID="{082CE592-953F-441B-B0C2-F864433A8493}" presName="Name9" presStyleLbl="parChTrans1D2" presStyleIdx="1" presStyleCnt="10"/>
      <dgm:spPr/>
      <dgm:t>
        <a:bodyPr/>
        <a:lstStyle/>
        <a:p>
          <a:endParaRPr lang="ru-RU"/>
        </a:p>
      </dgm:t>
    </dgm:pt>
    <dgm:pt modelId="{398264F9-5F8E-4C15-916A-732A178C4854}" type="pres">
      <dgm:prSet presAssocID="{082CE592-953F-441B-B0C2-F864433A8493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26D18ABC-E46C-42DD-A57B-A37FA0F04627}" type="pres">
      <dgm:prSet presAssocID="{4B1A8440-411B-4A5D-AFC7-3583C59ADD0E}" presName="node" presStyleLbl="node1" presStyleIdx="1" presStyleCnt="10" custScaleX="87708" custScaleY="84360" custRadScaleRad="93823" custRadScaleInc="-160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52384-9661-472D-9922-9B7A16B25156}" type="pres">
      <dgm:prSet presAssocID="{A8FC0520-4E1C-47C9-9459-5A566E2A326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99F2AB41-1168-4F86-99B9-75ED118CCA20}" type="pres">
      <dgm:prSet presAssocID="{A8FC0520-4E1C-47C9-9459-5A566E2A326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A679B324-45C0-4F7D-904C-CE17959D518B}" type="pres">
      <dgm:prSet presAssocID="{420BA717-63F2-4ED1-9193-BDF0AD7BC7EB}" presName="node" presStyleLbl="node1" presStyleIdx="2" presStyleCnt="10" custScaleX="87429" custScaleY="87709" custRadScaleRad="86535" custRadScaleInc="108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06DFC-6D2F-41A4-BED5-1788CD03297C}" type="pres">
      <dgm:prSet presAssocID="{CCCDC2A1-B573-48DB-AE6D-1F76901F1671}" presName="Name9" presStyleLbl="parChTrans1D2" presStyleIdx="3" presStyleCnt="10"/>
      <dgm:spPr/>
      <dgm:t>
        <a:bodyPr/>
        <a:lstStyle/>
        <a:p>
          <a:endParaRPr lang="ru-RU"/>
        </a:p>
      </dgm:t>
    </dgm:pt>
    <dgm:pt modelId="{E0B9F68C-0D87-4749-AF6E-2F017BC8267B}" type="pres">
      <dgm:prSet presAssocID="{CCCDC2A1-B573-48DB-AE6D-1F76901F1671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C22D1E7F-D50A-47A8-8880-EABA3CA0DCE3}" type="pres">
      <dgm:prSet presAssocID="{90B43A1C-85AB-40E4-9687-2313E85E0399}" presName="node" presStyleLbl="node1" presStyleIdx="3" presStyleCnt="10" custScaleX="93175" custScaleY="94799" custRadScaleRad="91689" custRadScaleInc="96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DE436-2AA3-4E3D-B81A-B67E7A9DEE85}" type="pres">
      <dgm:prSet presAssocID="{6598F354-400C-439C-BDD5-729D663E252E}" presName="Name9" presStyleLbl="parChTrans1D2" presStyleIdx="4" presStyleCnt="10"/>
      <dgm:spPr/>
      <dgm:t>
        <a:bodyPr/>
        <a:lstStyle/>
        <a:p>
          <a:endParaRPr lang="ru-RU"/>
        </a:p>
      </dgm:t>
    </dgm:pt>
    <dgm:pt modelId="{C862EB4B-C2DD-4CB8-90C9-B133A9F2FA89}" type="pres">
      <dgm:prSet presAssocID="{6598F354-400C-439C-BDD5-729D663E252E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1397982D-1D4B-4DBA-9997-D18B9B75E813}" type="pres">
      <dgm:prSet presAssocID="{AA0A2BD5-A368-4F17-8E9D-23F1FC377812}" presName="node" presStyleLbl="node1" presStyleIdx="4" presStyleCnt="10" custScaleX="96697" custScaleY="89169" custRadScaleRad="97844" custRadScaleInc="76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32E02-8F8B-413F-9A20-4F84CFFD4277}" type="pres">
      <dgm:prSet presAssocID="{9DEE7B50-C1CB-48D2-999B-DF1098A88396}" presName="Name9" presStyleLbl="parChTrans1D2" presStyleIdx="5" presStyleCnt="10"/>
      <dgm:spPr/>
      <dgm:t>
        <a:bodyPr/>
        <a:lstStyle/>
        <a:p>
          <a:endParaRPr lang="ru-RU"/>
        </a:p>
      </dgm:t>
    </dgm:pt>
    <dgm:pt modelId="{C730AC3F-E847-4FEE-AE72-26BC44A37DDF}" type="pres">
      <dgm:prSet presAssocID="{9DEE7B50-C1CB-48D2-999B-DF1098A88396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7E6430A4-F40A-40EF-97C9-813FDEAADA8A}" type="pres">
      <dgm:prSet presAssocID="{D2A69AB7-A0A6-4501-95CD-2902A3384DE3}" presName="node" presStyleLbl="node1" presStyleIdx="5" presStyleCnt="10" custScaleX="91506" custScaleY="92076" custRadScaleRad="101272" custRadScaleInc="8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AF015-D273-4FA5-9075-2872FC792594}" type="pres">
      <dgm:prSet presAssocID="{BC4B6763-2F33-4CCB-B9CC-377BBD0F0800}" presName="Name9" presStyleLbl="parChTrans1D2" presStyleIdx="6" presStyleCnt="10"/>
      <dgm:spPr/>
      <dgm:t>
        <a:bodyPr/>
        <a:lstStyle/>
        <a:p>
          <a:endParaRPr lang="ru-RU"/>
        </a:p>
      </dgm:t>
    </dgm:pt>
    <dgm:pt modelId="{9E9F0E87-6631-4542-A8F3-1277EAC611F8}" type="pres">
      <dgm:prSet presAssocID="{BC4B6763-2F33-4CCB-B9CC-377BBD0F0800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CAD3747E-C32C-4A97-80BF-868559D69C06}" type="pres">
      <dgm:prSet presAssocID="{9F96D360-CB55-48DB-9778-BF90DCE1129E}" presName="node" presStyleLbl="node1" presStyleIdx="6" presStyleCnt="10" custScaleX="89756" custScaleY="90771" custRadScaleRad="97534" custRadScaleInc="5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F7073-CAB9-452A-AB75-C1A6688DEF3B}" type="pres">
      <dgm:prSet presAssocID="{08170AFC-8E89-4179-A96D-636AFFD8C3F3}" presName="Name9" presStyleLbl="parChTrans1D2" presStyleIdx="7" presStyleCnt="10"/>
      <dgm:spPr/>
      <dgm:t>
        <a:bodyPr/>
        <a:lstStyle/>
        <a:p>
          <a:endParaRPr lang="ru-RU"/>
        </a:p>
      </dgm:t>
    </dgm:pt>
    <dgm:pt modelId="{3ECD6554-2636-41E4-B0F5-B8977FA7035A}" type="pres">
      <dgm:prSet presAssocID="{08170AFC-8E89-4179-A96D-636AFFD8C3F3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FD3808F4-9AE1-49EA-AFED-07CB0918858C}" type="pres">
      <dgm:prSet presAssocID="{D78F1D4C-A2EF-4C56-940B-FB3F18A7298D}" presName="node" presStyleLbl="node1" presStyleIdx="7" presStyleCnt="10" custScaleX="92080" custScaleY="85537" custRadScaleRad="93122" custRadScaleInc="13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CCCE1-3500-4A48-A91F-6B2F2C723264}" type="pres">
      <dgm:prSet presAssocID="{66E51CD7-05D6-4658-BDAA-92C6F3E19708}" presName="Name9" presStyleLbl="parChTrans1D2" presStyleIdx="8" presStyleCnt="10"/>
      <dgm:spPr/>
      <dgm:t>
        <a:bodyPr/>
        <a:lstStyle/>
        <a:p>
          <a:endParaRPr lang="ru-RU"/>
        </a:p>
      </dgm:t>
    </dgm:pt>
    <dgm:pt modelId="{30C1C556-E3BF-44DB-8A2C-6C3418928183}" type="pres">
      <dgm:prSet presAssocID="{66E51CD7-05D6-4658-BDAA-92C6F3E19708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A837A59C-91DC-40DF-A150-C9C97572EE07}" type="pres">
      <dgm:prSet presAssocID="{3BA0FA79-0F0A-4F39-8C6F-85BF113366C3}" presName="node" presStyleLbl="node1" presStyleIdx="8" presStyleCnt="10" custScaleX="87711" custScaleY="90506" custRadScaleRad="99004" custRadScaleInc="-2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9F62C-72F9-4530-AFA3-7330D364BA09}" type="pres">
      <dgm:prSet presAssocID="{F860F0DB-535B-4A75-A016-4EDBD6717A13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6B88809-71DB-4A2B-98AF-0274FE02BB0F}" type="pres">
      <dgm:prSet presAssocID="{F860F0DB-535B-4A75-A016-4EDBD6717A13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EB21E82F-26DF-4842-A3A3-4A6F0138F470}" type="pres">
      <dgm:prSet presAssocID="{E39FE193-416C-4579-AA4D-E6A6277B01A1}" presName="node" presStyleLbl="node1" presStyleIdx="9" presStyleCnt="10" custScaleX="92616" custScaleY="86242" custRadScaleRad="102982" custRadScaleInc="-77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4E00E-0534-415E-977C-67E093B40CCB}" srcId="{6F647F05-65E5-443B-9310-4AF895EEC1B0}" destId="{E39FE193-416C-4579-AA4D-E6A6277B01A1}" srcOrd="9" destOrd="0" parTransId="{F860F0DB-535B-4A75-A016-4EDBD6717A13}" sibTransId="{39F2E45F-30C4-4D79-914C-0CC79017A2FB}"/>
    <dgm:cxn modelId="{AF7335DD-5F37-4D16-838C-4555A66376AF}" type="presOf" srcId="{A8FC0520-4E1C-47C9-9459-5A566E2A3269}" destId="{38552384-9661-472D-9922-9B7A16B25156}" srcOrd="0" destOrd="0" presId="urn:microsoft.com/office/officeart/2005/8/layout/radial1"/>
    <dgm:cxn modelId="{6948F1D5-04FE-49E7-B7F8-6AC393922BC7}" type="presOf" srcId="{90B43A1C-85AB-40E4-9687-2313E85E0399}" destId="{C22D1E7F-D50A-47A8-8880-EABA3CA0DCE3}" srcOrd="0" destOrd="0" presId="urn:microsoft.com/office/officeart/2005/8/layout/radial1"/>
    <dgm:cxn modelId="{7B543D6C-EFB6-4D1C-B50E-94FCBA03F78C}" srcId="{6B4A9C71-5243-4375-98C7-BA189146832B}" destId="{76E7EB3C-924A-4D0C-ACDF-9BB9F58BC230}" srcOrd="11" destOrd="0" parTransId="{6D01D609-8E82-4E21-9900-91A1B24596F9}" sibTransId="{B37FA99E-B3BA-48C1-A29B-41C075FB5751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4968683F-79C5-4E1F-B37A-34005FB134F0}" srcId="{6B4A9C71-5243-4375-98C7-BA189146832B}" destId="{282917A6-56F1-4607-AC04-5351859C64EB}" srcOrd="3" destOrd="0" parTransId="{7CF83D67-B342-4DF2-8EE0-57293DC3363F}" sibTransId="{9CFD062D-C757-4E03-A1BE-B3139E6F640B}"/>
    <dgm:cxn modelId="{A34A2774-BEC3-482C-A5B9-17CD29A9F2C3}" srcId="{6B4A9C71-5243-4375-98C7-BA189146832B}" destId="{411E1907-C735-4B94-8223-367F6A935F70}" srcOrd="7" destOrd="0" parTransId="{93DCE386-5EBD-4515-959B-149BC31F7F8F}" sibTransId="{9EE97E6C-9069-4AFC-A527-DFFD6F3FDA54}"/>
    <dgm:cxn modelId="{76CE63E4-D39B-4C7F-A732-42B2EEB2943A}" type="presOf" srcId="{8D513BD1-7137-4BB2-A1F4-1B02EFB0F34F}" destId="{78556C54-31B1-4F5F-908F-B60A62DDF356}" srcOrd="0" destOrd="0" presId="urn:microsoft.com/office/officeart/2005/8/layout/radial1"/>
    <dgm:cxn modelId="{2CA0D12C-8863-47AE-9422-18009DCD53BD}" type="presOf" srcId="{3BA0FA79-0F0A-4F39-8C6F-85BF113366C3}" destId="{A837A59C-91DC-40DF-A150-C9C97572EE07}" srcOrd="0" destOrd="0" presId="urn:microsoft.com/office/officeart/2005/8/layout/radial1"/>
    <dgm:cxn modelId="{1085F47B-995E-496A-A6F8-32AF4DC60D7E}" type="presOf" srcId="{9F96D360-CB55-48DB-9778-BF90DCE1129E}" destId="{CAD3747E-C32C-4A97-80BF-868559D69C06}" srcOrd="0" destOrd="0" presId="urn:microsoft.com/office/officeart/2005/8/layout/radial1"/>
    <dgm:cxn modelId="{0F440E88-D22F-4D3D-98A5-FC5AD103C19A}" type="presOf" srcId="{082CE592-953F-441B-B0C2-F864433A8493}" destId="{7198B67E-19B8-4DC8-946A-CCF7838087D7}" srcOrd="0" destOrd="0" presId="urn:microsoft.com/office/officeart/2005/8/layout/radial1"/>
    <dgm:cxn modelId="{B73D6ABC-6C3E-4CE4-8DED-FFBA0F81206A}" type="presOf" srcId="{F860F0DB-535B-4A75-A016-4EDBD6717A13}" destId="{3239F62C-72F9-4530-AFA3-7330D364BA09}" srcOrd="0" destOrd="0" presId="urn:microsoft.com/office/officeart/2005/8/layout/radial1"/>
    <dgm:cxn modelId="{EE18305C-4312-4A3E-8A83-0FBACEACEA18}" type="presOf" srcId="{6598F354-400C-439C-BDD5-729D663E252E}" destId="{C862EB4B-C2DD-4CB8-90C9-B133A9F2FA89}" srcOrd="1" destOrd="0" presId="urn:microsoft.com/office/officeart/2005/8/layout/radial1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550C06EC-2C38-46ED-A2B5-304F8B4C8B8B}" type="presOf" srcId="{A8FC0520-4E1C-47C9-9459-5A566E2A3269}" destId="{99F2AB41-1168-4F86-99B9-75ED118CCA20}" srcOrd="1" destOrd="0" presId="urn:microsoft.com/office/officeart/2005/8/layout/radial1"/>
    <dgm:cxn modelId="{97E1332B-409E-4EA7-8DB8-BC82297CDD05}" srcId="{6B4A9C71-5243-4375-98C7-BA189146832B}" destId="{7FE44576-964C-4252-BFE1-65730E374F12}" srcOrd="8" destOrd="0" parTransId="{69022CDA-4237-4E57-97AF-018A34395707}" sibTransId="{7B1DDD6A-FF2B-4EB6-BD37-BF4FD813DD2C}"/>
    <dgm:cxn modelId="{5F7A3C59-CD90-4841-89E0-36C37371D24C}" srcId="{6B4A9C71-5243-4375-98C7-BA189146832B}" destId="{F5CA3B3B-C576-4DDD-BCC6-B8FE6318A1CC}" srcOrd="1" destOrd="0" parTransId="{CEB4ADD6-6163-4D2E-8927-A735532D8684}" sibTransId="{A313BC23-E33B-4D85-95AB-B27A3DA0A6EE}"/>
    <dgm:cxn modelId="{F4CEA4D7-80A8-4B4C-8446-1A1DAEEA0607}" srcId="{6B4A9C71-5243-4375-98C7-BA189146832B}" destId="{4114BE65-DF77-4190-A28E-F626539A28CC}" srcOrd="10" destOrd="0" parTransId="{9C821A2E-8228-4EE3-B309-E227DADDF1EE}" sibTransId="{68D175E2-F5E8-4BD1-8D05-9889DD733456}"/>
    <dgm:cxn modelId="{E489E441-8BBF-4C25-9E75-922FEED705C1}" srcId="{6B4A9C71-5243-4375-98C7-BA189146832B}" destId="{2FEF751A-B7A6-49CE-A86C-6F8026B30BA0}" srcOrd="12" destOrd="0" parTransId="{CC0A6423-2F97-4213-861A-E13B4B2215C9}" sibTransId="{A298535D-405E-4BC4-AF8A-09480631419B}"/>
    <dgm:cxn modelId="{F4783C8B-F894-49D3-975F-DA5F9A2A624D}" srcId="{6B4A9C71-5243-4375-98C7-BA189146832B}" destId="{94AD8094-0631-4F67-BC13-EEDCC9F368E9}" srcOrd="5" destOrd="0" parTransId="{BD283C46-3EE8-4C96-85C3-F9AE20BE6A93}" sibTransId="{B955FDAF-7FAA-4D35-BB14-97C838AD926C}"/>
    <dgm:cxn modelId="{FBCBAAB3-707A-4B7E-BC49-74D3BF83A1F1}" type="presOf" srcId="{D78F1D4C-A2EF-4C56-940B-FB3F18A7298D}" destId="{FD3808F4-9AE1-49EA-AFED-07CB0918858C}" srcOrd="0" destOrd="0" presId="urn:microsoft.com/office/officeart/2005/8/layout/radial1"/>
    <dgm:cxn modelId="{BDF7FD15-00CF-45F9-BC06-E185EC6A53C3}" type="presOf" srcId="{D2A69AB7-A0A6-4501-95CD-2902A3384DE3}" destId="{7E6430A4-F40A-40EF-97C9-813FDEAADA8A}" srcOrd="0" destOrd="0" presId="urn:microsoft.com/office/officeart/2005/8/layout/radial1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9126102C-D5A6-4A99-B693-F40DE011855B}" srcId="{6B4A9C71-5243-4375-98C7-BA189146832B}" destId="{0DE58D05-D753-4405-A950-95664D12D517}" srcOrd="9" destOrd="0" parTransId="{1A5DB13A-3CD3-49FD-BCD8-D084870D108E}" sibTransId="{3425D828-B9A9-4BA7-8F71-C2781F70DCE9}"/>
    <dgm:cxn modelId="{6E220AA5-4AAE-438D-8537-172C249B7D3E}" type="presOf" srcId="{4B1A8440-411B-4A5D-AFC7-3583C59ADD0E}" destId="{26D18ABC-E46C-42DD-A57B-A37FA0F04627}" srcOrd="0" destOrd="0" presId="urn:microsoft.com/office/officeart/2005/8/layout/radial1"/>
    <dgm:cxn modelId="{67A4F027-DF7F-476A-80F4-5E346FEADF51}" type="presOf" srcId="{BC4B6763-2F33-4CCB-B9CC-377BBD0F0800}" destId="{6E2AF015-D273-4FA5-9075-2872FC792594}" srcOrd="0" destOrd="0" presId="urn:microsoft.com/office/officeart/2005/8/layout/radial1"/>
    <dgm:cxn modelId="{1BFD2FDA-868F-4EB1-A8D6-D0442067B6FD}" type="presOf" srcId="{6598F354-400C-439C-BDD5-729D663E252E}" destId="{970DE436-2AA3-4E3D-B81A-B67E7A9DEE85}" srcOrd="0" destOrd="0" presId="urn:microsoft.com/office/officeart/2005/8/layout/radial1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C3139253-4E1B-4AB9-861B-FC91A0EF4B94}" type="presOf" srcId="{08170AFC-8E89-4179-A96D-636AFFD8C3F3}" destId="{3ECD6554-2636-41E4-B0F5-B8977FA7035A}" srcOrd="1" destOrd="0" presId="urn:microsoft.com/office/officeart/2005/8/layout/radial1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08A844E2-C79B-486C-87E3-A8C8C102F499}" srcId="{6B4A9C71-5243-4375-98C7-BA189146832B}" destId="{01BBF8F7-3710-49A2-BAD1-FD69272FE00B}" srcOrd="6" destOrd="0" parTransId="{44DE391D-195F-474F-8DD4-D2ED963DB6A7}" sibTransId="{F312E1A3-0F31-4895-BB85-15234353BD62}"/>
    <dgm:cxn modelId="{748BEED1-9A08-44B0-86B7-C89B343EE84A}" type="presOf" srcId="{6F647F05-65E5-443B-9310-4AF895EEC1B0}" destId="{4534EC46-F9EB-41F8-BB4A-8E44CD2E96E0}" srcOrd="0" destOrd="0" presId="urn:microsoft.com/office/officeart/2005/8/layout/radial1"/>
    <dgm:cxn modelId="{5280E28C-1B73-44C6-BB9C-025123FAAA44}" type="presOf" srcId="{6B4A9C71-5243-4375-98C7-BA189146832B}" destId="{30D6248B-C637-4FE1-BF12-20156FB8CF63}" srcOrd="0" destOrd="0" presId="urn:microsoft.com/office/officeart/2005/8/layout/radial1"/>
    <dgm:cxn modelId="{4292E63C-5BD4-4857-B9FC-9E7B2524AAB5}" type="presOf" srcId="{9DEE7B50-C1CB-48D2-999B-DF1098A88396}" destId="{B5B32E02-8F8B-413F-9A20-4F84CFFD4277}" srcOrd="0" destOrd="0" presId="urn:microsoft.com/office/officeart/2005/8/layout/radial1"/>
    <dgm:cxn modelId="{BCB35615-AD8A-4A33-A095-3724C7B19F87}" type="presOf" srcId="{E39FE193-416C-4579-AA4D-E6A6277B01A1}" destId="{EB21E82F-26DF-4842-A3A3-4A6F0138F470}" srcOrd="0" destOrd="0" presId="urn:microsoft.com/office/officeart/2005/8/layout/radial1"/>
    <dgm:cxn modelId="{A271E71F-86DD-43C0-BFC1-4D78346C6480}" type="presOf" srcId="{AA0A2BD5-A368-4F17-8E9D-23F1FC377812}" destId="{1397982D-1D4B-4DBA-9997-D18B9B75E813}" srcOrd="0" destOrd="0" presId="urn:microsoft.com/office/officeart/2005/8/layout/radial1"/>
    <dgm:cxn modelId="{D8E3ACFE-8E1B-4FD4-B24D-0D2BF5D7ADB4}" srcId="{6B4A9C71-5243-4375-98C7-BA189146832B}" destId="{5E8ABA57-EB6E-4E53-A044-F2C08A34A92D}" srcOrd="13" destOrd="0" parTransId="{4BC49D00-3843-41C5-9EDF-458E6EE210A4}" sibTransId="{7896E34D-2FFD-4801-A2AA-C1CAB1FFE365}"/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C9C752FD-EAD4-44C7-B23C-662256B46749}" type="presOf" srcId="{D63A74EC-A1EC-4823-AB28-835C2DE63D58}" destId="{9E4881AC-6AB2-49DB-966C-7EBC4FD3B1FE}" srcOrd="0" destOrd="0" presId="urn:microsoft.com/office/officeart/2005/8/layout/radial1"/>
    <dgm:cxn modelId="{A145DA74-B417-40C7-8E9F-15F6337B3E40}" type="presOf" srcId="{66E51CD7-05D6-4658-BDAA-92C6F3E19708}" destId="{45DCCCE1-3500-4A48-A91F-6B2F2C723264}" srcOrd="0" destOrd="0" presId="urn:microsoft.com/office/officeart/2005/8/layout/radial1"/>
    <dgm:cxn modelId="{664421F3-F791-4961-9E59-253D6BBCA916}" type="presOf" srcId="{9DEE7B50-C1CB-48D2-999B-DF1098A88396}" destId="{C730AC3F-E847-4FEE-AE72-26BC44A37DDF}" srcOrd="1" destOrd="0" presId="urn:microsoft.com/office/officeart/2005/8/layout/radial1"/>
    <dgm:cxn modelId="{D4306BFA-0E13-44E9-AAAE-489897F7948E}" type="presOf" srcId="{BC4B6763-2F33-4CCB-B9CC-377BBD0F0800}" destId="{9E9F0E87-6631-4542-A8F3-1277EAC611F8}" srcOrd="1" destOrd="0" presId="urn:microsoft.com/office/officeart/2005/8/layout/radial1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706611BD-9B33-484D-A6F2-9BC36E0A533B}" type="presOf" srcId="{08170AFC-8E89-4179-A96D-636AFFD8C3F3}" destId="{5AFF7073-CAB9-452A-AB75-C1A6688DEF3B}" srcOrd="0" destOrd="0" presId="urn:microsoft.com/office/officeart/2005/8/layout/radial1"/>
    <dgm:cxn modelId="{741FAB2B-D3AC-4CC5-9CCE-52245B92A2CF}" type="presOf" srcId="{082CE592-953F-441B-B0C2-F864433A8493}" destId="{398264F9-5F8E-4C15-916A-732A178C4854}" srcOrd="1" destOrd="0" presId="urn:microsoft.com/office/officeart/2005/8/layout/radial1"/>
    <dgm:cxn modelId="{D9F9D335-408D-4628-8060-170C2F709C02}" type="presOf" srcId="{CCCDC2A1-B573-48DB-AE6D-1F76901F1671}" destId="{E0B9F68C-0D87-4749-AF6E-2F017BC8267B}" srcOrd="1" destOrd="0" presId="urn:microsoft.com/office/officeart/2005/8/layout/radial1"/>
    <dgm:cxn modelId="{A03C3D68-C8C9-4837-9CF2-19ED5234C4AC}" type="presOf" srcId="{66E51CD7-05D6-4658-BDAA-92C6F3E19708}" destId="{30C1C556-E3BF-44DB-8A2C-6C3418928183}" srcOrd="1" destOrd="0" presId="urn:microsoft.com/office/officeart/2005/8/layout/radial1"/>
    <dgm:cxn modelId="{551457CA-EDA3-4399-89B7-C01342BB5EC8}" type="presOf" srcId="{8D513BD1-7137-4BB2-A1F4-1B02EFB0F34F}" destId="{74990404-A6BC-4212-B755-4795369ED46F}" srcOrd="1" destOrd="0" presId="urn:microsoft.com/office/officeart/2005/8/layout/radial1"/>
    <dgm:cxn modelId="{402EB925-239A-4F75-B84B-D1E043E1660C}" type="presOf" srcId="{420BA717-63F2-4ED1-9193-BDF0AD7BC7EB}" destId="{A679B324-45C0-4F7D-904C-CE17959D518B}" srcOrd="0" destOrd="0" presId="urn:microsoft.com/office/officeart/2005/8/layout/radial1"/>
    <dgm:cxn modelId="{FBBB22CF-C793-496C-8D9F-06ABD7133DD9}" type="presOf" srcId="{CCCDC2A1-B573-48DB-AE6D-1F76901F1671}" destId="{A5506DFC-6D2F-41A4-BED5-1788CD03297C}" srcOrd="0" destOrd="0" presId="urn:microsoft.com/office/officeart/2005/8/layout/radial1"/>
    <dgm:cxn modelId="{FBB27ED4-E546-491B-9352-8494A138A6D3}" srcId="{6B4A9C71-5243-4375-98C7-BA189146832B}" destId="{F7402BDE-0148-47C7-BEC0-CB051387AE55}" srcOrd="4" destOrd="0" parTransId="{394D13E2-86DA-40D9-8E7D-53721D18CE1D}" sibTransId="{8DB9AEAB-2CC4-4C22-A887-CDF1A76F8EA2}"/>
    <dgm:cxn modelId="{B2731A39-9E1F-425B-8A83-4F84C0E548FD}" type="presOf" srcId="{F860F0DB-535B-4A75-A016-4EDBD6717A13}" destId="{A6B88809-71DB-4A2B-98AF-0274FE02BB0F}" srcOrd="1" destOrd="0" presId="urn:microsoft.com/office/officeart/2005/8/layout/radial1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20ACEE8-AFF2-49CB-8E9E-AD084C1259E5}" srcId="{6B4A9C71-5243-4375-98C7-BA189146832B}" destId="{F7E30CB8-7915-4D71-AFF1-7D8E4E20B430}" srcOrd="2" destOrd="0" parTransId="{5A5185CC-91A2-41B0-AA08-4A2DD840E696}" sibTransId="{EB2C013D-9CCF-4AAB-9234-F3736C16E74E}"/>
    <dgm:cxn modelId="{10871F96-72A7-419C-AEBC-42DB04C201FC}" type="presParOf" srcId="{30D6248B-C637-4FE1-BF12-20156FB8CF63}" destId="{4534EC46-F9EB-41F8-BB4A-8E44CD2E96E0}" srcOrd="0" destOrd="0" presId="urn:microsoft.com/office/officeart/2005/8/layout/radial1"/>
    <dgm:cxn modelId="{A51684B5-EC88-4BB4-9272-CDDBCCC48FC2}" type="presParOf" srcId="{30D6248B-C637-4FE1-BF12-20156FB8CF63}" destId="{78556C54-31B1-4F5F-908F-B60A62DDF356}" srcOrd="1" destOrd="0" presId="urn:microsoft.com/office/officeart/2005/8/layout/radial1"/>
    <dgm:cxn modelId="{D052575F-5D85-413C-95D7-BA4F39CC6D79}" type="presParOf" srcId="{78556C54-31B1-4F5F-908F-B60A62DDF356}" destId="{74990404-A6BC-4212-B755-4795369ED46F}" srcOrd="0" destOrd="0" presId="urn:microsoft.com/office/officeart/2005/8/layout/radial1"/>
    <dgm:cxn modelId="{FB584BD3-A582-4620-A6F6-A29199FEEC5C}" type="presParOf" srcId="{30D6248B-C637-4FE1-BF12-20156FB8CF63}" destId="{9E4881AC-6AB2-49DB-966C-7EBC4FD3B1FE}" srcOrd="2" destOrd="0" presId="urn:microsoft.com/office/officeart/2005/8/layout/radial1"/>
    <dgm:cxn modelId="{B654D47E-4115-4B18-B2E4-9EACCAD0998A}" type="presParOf" srcId="{30D6248B-C637-4FE1-BF12-20156FB8CF63}" destId="{7198B67E-19B8-4DC8-946A-CCF7838087D7}" srcOrd="3" destOrd="0" presId="urn:microsoft.com/office/officeart/2005/8/layout/radial1"/>
    <dgm:cxn modelId="{B575E1C4-369D-47D2-83C2-8FD7F5E91D81}" type="presParOf" srcId="{7198B67E-19B8-4DC8-946A-CCF7838087D7}" destId="{398264F9-5F8E-4C15-916A-732A178C4854}" srcOrd="0" destOrd="0" presId="urn:microsoft.com/office/officeart/2005/8/layout/radial1"/>
    <dgm:cxn modelId="{F063EF16-857D-4E4E-BB51-2224A3FD1316}" type="presParOf" srcId="{30D6248B-C637-4FE1-BF12-20156FB8CF63}" destId="{26D18ABC-E46C-42DD-A57B-A37FA0F04627}" srcOrd="4" destOrd="0" presId="urn:microsoft.com/office/officeart/2005/8/layout/radial1"/>
    <dgm:cxn modelId="{FBD26107-DD09-4436-88DA-8455A727DBC8}" type="presParOf" srcId="{30D6248B-C637-4FE1-BF12-20156FB8CF63}" destId="{38552384-9661-472D-9922-9B7A16B25156}" srcOrd="5" destOrd="0" presId="urn:microsoft.com/office/officeart/2005/8/layout/radial1"/>
    <dgm:cxn modelId="{83095934-F19E-411B-A2D6-44EC969583DF}" type="presParOf" srcId="{38552384-9661-472D-9922-9B7A16B25156}" destId="{99F2AB41-1168-4F86-99B9-75ED118CCA20}" srcOrd="0" destOrd="0" presId="urn:microsoft.com/office/officeart/2005/8/layout/radial1"/>
    <dgm:cxn modelId="{D23CEFF5-9D30-4B69-9C0E-63033792F300}" type="presParOf" srcId="{30D6248B-C637-4FE1-BF12-20156FB8CF63}" destId="{A679B324-45C0-4F7D-904C-CE17959D518B}" srcOrd="6" destOrd="0" presId="urn:microsoft.com/office/officeart/2005/8/layout/radial1"/>
    <dgm:cxn modelId="{D05BDD7B-EBDB-4C0D-9FDA-AC30CC1C0E0E}" type="presParOf" srcId="{30D6248B-C637-4FE1-BF12-20156FB8CF63}" destId="{A5506DFC-6D2F-41A4-BED5-1788CD03297C}" srcOrd="7" destOrd="0" presId="urn:microsoft.com/office/officeart/2005/8/layout/radial1"/>
    <dgm:cxn modelId="{C3D1752A-743A-4336-AFE2-BD8789FD6AF5}" type="presParOf" srcId="{A5506DFC-6D2F-41A4-BED5-1788CD03297C}" destId="{E0B9F68C-0D87-4749-AF6E-2F017BC8267B}" srcOrd="0" destOrd="0" presId="urn:microsoft.com/office/officeart/2005/8/layout/radial1"/>
    <dgm:cxn modelId="{E103F0C7-68E6-4F91-A1A9-4D2905389517}" type="presParOf" srcId="{30D6248B-C637-4FE1-BF12-20156FB8CF63}" destId="{C22D1E7F-D50A-47A8-8880-EABA3CA0DCE3}" srcOrd="8" destOrd="0" presId="urn:microsoft.com/office/officeart/2005/8/layout/radial1"/>
    <dgm:cxn modelId="{CA0FB863-6E4C-4AB4-91B9-66FB038B4AC8}" type="presParOf" srcId="{30D6248B-C637-4FE1-BF12-20156FB8CF63}" destId="{970DE436-2AA3-4E3D-B81A-B67E7A9DEE85}" srcOrd="9" destOrd="0" presId="urn:microsoft.com/office/officeart/2005/8/layout/radial1"/>
    <dgm:cxn modelId="{9148CD87-F90A-4C2A-989A-F69D39E37CC5}" type="presParOf" srcId="{970DE436-2AA3-4E3D-B81A-B67E7A9DEE85}" destId="{C862EB4B-C2DD-4CB8-90C9-B133A9F2FA89}" srcOrd="0" destOrd="0" presId="urn:microsoft.com/office/officeart/2005/8/layout/radial1"/>
    <dgm:cxn modelId="{481F0FCC-0493-4C8C-841F-EB1C4B1C0010}" type="presParOf" srcId="{30D6248B-C637-4FE1-BF12-20156FB8CF63}" destId="{1397982D-1D4B-4DBA-9997-D18B9B75E813}" srcOrd="10" destOrd="0" presId="urn:microsoft.com/office/officeart/2005/8/layout/radial1"/>
    <dgm:cxn modelId="{4DF12AF5-54E7-420F-9BD9-32A5BD52FE99}" type="presParOf" srcId="{30D6248B-C637-4FE1-BF12-20156FB8CF63}" destId="{B5B32E02-8F8B-413F-9A20-4F84CFFD4277}" srcOrd="11" destOrd="0" presId="urn:microsoft.com/office/officeart/2005/8/layout/radial1"/>
    <dgm:cxn modelId="{7E0D5503-2BEC-409C-BFB0-1390303C3E5B}" type="presParOf" srcId="{B5B32E02-8F8B-413F-9A20-4F84CFFD4277}" destId="{C730AC3F-E847-4FEE-AE72-26BC44A37DDF}" srcOrd="0" destOrd="0" presId="urn:microsoft.com/office/officeart/2005/8/layout/radial1"/>
    <dgm:cxn modelId="{2D6F87EF-C73A-42B9-A9AB-B36E4AB5B65E}" type="presParOf" srcId="{30D6248B-C637-4FE1-BF12-20156FB8CF63}" destId="{7E6430A4-F40A-40EF-97C9-813FDEAADA8A}" srcOrd="12" destOrd="0" presId="urn:microsoft.com/office/officeart/2005/8/layout/radial1"/>
    <dgm:cxn modelId="{D08E1B7D-0F68-47B4-B5F9-FD71F4AA96E6}" type="presParOf" srcId="{30D6248B-C637-4FE1-BF12-20156FB8CF63}" destId="{6E2AF015-D273-4FA5-9075-2872FC792594}" srcOrd="13" destOrd="0" presId="urn:microsoft.com/office/officeart/2005/8/layout/radial1"/>
    <dgm:cxn modelId="{09825EAB-02C4-4F84-9614-5993515CB0A5}" type="presParOf" srcId="{6E2AF015-D273-4FA5-9075-2872FC792594}" destId="{9E9F0E87-6631-4542-A8F3-1277EAC611F8}" srcOrd="0" destOrd="0" presId="urn:microsoft.com/office/officeart/2005/8/layout/radial1"/>
    <dgm:cxn modelId="{5681A0FC-830D-4C9D-B20A-B25A395A6D40}" type="presParOf" srcId="{30D6248B-C637-4FE1-BF12-20156FB8CF63}" destId="{CAD3747E-C32C-4A97-80BF-868559D69C06}" srcOrd="14" destOrd="0" presId="urn:microsoft.com/office/officeart/2005/8/layout/radial1"/>
    <dgm:cxn modelId="{60AE1EAF-81EE-40A4-A4ED-6EC316255133}" type="presParOf" srcId="{30D6248B-C637-4FE1-BF12-20156FB8CF63}" destId="{5AFF7073-CAB9-452A-AB75-C1A6688DEF3B}" srcOrd="15" destOrd="0" presId="urn:microsoft.com/office/officeart/2005/8/layout/radial1"/>
    <dgm:cxn modelId="{D04EF9C9-A9F9-4721-B8BC-A3415C2CE96F}" type="presParOf" srcId="{5AFF7073-CAB9-452A-AB75-C1A6688DEF3B}" destId="{3ECD6554-2636-41E4-B0F5-B8977FA7035A}" srcOrd="0" destOrd="0" presId="urn:microsoft.com/office/officeart/2005/8/layout/radial1"/>
    <dgm:cxn modelId="{7F24D9AC-1710-4043-B392-4D3EC282F010}" type="presParOf" srcId="{30D6248B-C637-4FE1-BF12-20156FB8CF63}" destId="{FD3808F4-9AE1-49EA-AFED-07CB0918858C}" srcOrd="16" destOrd="0" presId="urn:microsoft.com/office/officeart/2005/8/layout/radial1"/>
    <dgm:cxn modelId="{7FC86848-79E9-4315-99D7-E27315EF1CA9}" type="presParOf" srcId="{30D6248B-C637-4FE1-BF12-20156FB8CF63}" destId="{45DCCCE1-3500-4A48-A91F-6B2F2C723264}" srcOrd="17" destOrd="0" presId="urn:microsoft.com/office/officeart/2005/8/layout/radial1"/>
    <dgm:cxn modelId="{D5E5A795-FC9A-4904-9865-E519960605D2}" type="presParOf" srcId="{45DCCCE1-3500-4A48-A91F-6B2F2C723264}" destId="{30C1C556-E3BF-44DB-8A2C-6C3418928183}" srcOrd="0" destOrd="0" presId="urn:microsoft.com/office/officeart/2005/8/layout/radial1"/>
    <dgm:cxn modelId="{51122F3E-2FE4-4534-B36B-4508919AC708}" type="presParOf" srcId="{30D6248B-C637-4FE1-BF12-20156FB8CF63}" destId="{A837A59C-91DC-40DF-A150-C9C97572EE07}" srcOrd="18" destOrd="0" presId="urn:microsoft.com/office/officeart/2005/8/layout/radial1"/>
    <dgm:cxn modelId="{8EFEFDA7-129A-4BF7-BFBF-92A785B021EE}" type="presParOf" srcId="{30D6248B-C637-4FE1-BF12-20156FB8CF63}" destId="{3239F62C-72F9-4530-AFA3-7330D364BA09}" srcOrd="19" destOrd="0" presId="urn:microsoft.com/office/officeart/2005/8/layout/radial1"/>
    <dgm:cxn modelId="{528331A2-0C96-4A6D-BC6F-B8B2558E1032}" type="presParOf" srcId="{3239F62C-72F9-4530-AFA3-7330D364BA09}" destId="{A6B88809-71DB-4A2B-98AF-0274FE02BB0F}" srcOrd="0" destOrd="0" presId="urn:microsoft.com/office/officeart/2005/8/layout/radial1"/>
    <dgm:cxn modelId="{9AE4CDA2-7D45-49AF-82B7-D9E08D62AED6}" type="presParOf" srcId="{30D6248B-C637-4FE1-BF12-20156FB8CF63}" destId="{EB21E82F-26DF-4842-A3A3-4A6F0138F470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4EC46-F9EB-41F8-BB4A-8E44CD2E96E0}">
      <dsp:nvSpPr>
        <dsp:cNvPr id="0" name=""/>
        <dsp:cNvSpPr/>
      </dsp:nvSpPr>
      <dsp:spPr>
        <a:xfrm>
          <a:off x="3870409" y="2197559"/>
          <a:ext cx="1038470" cy="1038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4022489" y="2349639"/>
        <a:ext cx="734310" cy="734310"/>
      </dsp:txXfrm>
    </dsp:sp>
    <dsp:sp modelId="{78556C54-31B1-4F5F-908F-B60A62DDF356}">
      <dsp:nvSpPr>
        <dsp:cNvPr id="0" name=""/>
        <dsp:cNvSpPr/>
      </dsp:nvSpPr>
      <dsp:spPr>
        <a:xfrm rot="14785438">
          <a:off x="3328454" y="1671482"/>
          <a:ext cx="1219335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219335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907638" y="1651638"/>
        <a:ext cx="60966" cy="60966"/>
      </dsp:txXfrm>
    </dsp:sp>
    <dsp:sp modelId="{9E4881AC-6AB2-49DB-966C-7EBC4FD3B1FE}">
      <dsp:nvSpPr>
        <dsp:cNvPr id="0" name=""/>
        <dsp:cNvSpPr/>
      </dsp:nvSpPr>
      <dsp:spPr>
        <a:xfrm>
          <a:off x="3040514" y="248360"/>
          <a:ext cx="941342" cy="91085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78370" y="381751"/>
        <a:ext cx="665630" cy="644070"/>
      </dsp:txXfrm>
    </dsp:sp>
    <dsp:sp modelId="{7198B67E-19B8-4DC8-946A-CCF7838087D7}">
      <dsp:nvSpPr>
        <dsp:cNvPr id="0" name=""/>
        <dsp:cNvSpPr/>
      </dsp:nvSpPr>
      <dsp:spPr>
        <a:xfrm rot="16621556">
          <a:off x="3972459" y="1647242"/>
          <a:ext cx="1095380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095380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2765" y="1630496"/>
        <a:ext cx="54769" cy="54769"/>
      </dsp:txXfrm>
    </dsp:sp>
    <dsp:sp modelId="{26D18ABC-E46C-42DD-A57B-A37FA0F04627}">
      <dsp:nvSpPr>
        <dsp:cNvPr id="0" name=""/>
        <dsp:cNvSpPr/>
      </dsp:nvSpPr>
      <dsp:spPr>
        <a:xfrm>
          <a:off x="4185340" y="241295"/>
          <a:ext cx="910821" cy="87605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318727" y="369590"/>
        <a:ext cx="644047" cy="619463"/>
      </dsp:txXfrm>
    </dsp:sp>
    <dsp:sp modelId="{38552384-9661-472D-9922-9B7A16B25156}">
      <dsp:nvSpPr>
        <dsp:cNvPr id="0" name=""/>
        <dsp:cNvSpPr/>
      </dsp:nvSpPr>
      <dsp:spPr>
        <a:xfrm rot="93744">
          <a:off x="4908515" y="2732858"/>
          <a:ext cx="920225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920225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5622" y="2720492"/>
        <a:ext cx="46011" cy="46011"/>
      </dsp:txXfrm>
    </dsp:sp>
    <dsp:sp modelId="{A679B324-45C0-4F7D-904C-CE17959D518B}">
      <dsp:nvSpPr>
        <dsp:cNvPr id="0" name=""/>
        <dsp:cNvSpPr/>
      </dsp:nvSpPr>
      <dsp:spPr>
        <a:xfrm>
          <a:off x="5828402" y="2313004"/>
          <a:ext cx="907924" cy="910832"/>
        </a:xfrm>
        <a:prstGeom prst="ellipse">
          <a:avLst/>
        </a:prstGeom>
        <a:solidFill>
          <a:srgbClr val="00B050"/>
        </a:solidFill>
        <a:ln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65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61364" y="2446392"/>
        <a:ext cx="642000" cy="644056"/>
      </dsp:txXfrm>
    </dsp:sp>
    <dsp:sp modelId="{A5506DFC-6D2F-41A4-BED5-1788CD03297C}">
      <dsp:nvSpPr>
        <dsp:cNvPr id="0" name=""/>
        <dsp:cNvSpPr/>
      </dsp:nvSpPr>
      <dsp:spPr>
        <a:xfrm rot="2119522">
          <a:off x="4721184" y="3295610"/>
          <a:ext cx="1000391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000391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96370" y="3281239"/>
        <a:ext cx="50019" cy="50019"/>
      </dsp:txXfrm>
    </dsp:sp>
    <dsp:sp modelId="{C22D1E7F-D50A-47A8-8880-EABA3CA0DCE3}">
      <dsp:nvSpPr>
        <dsp:cNvPr id="0" name=""/>
        <dsp:cNvSpPr/>
      </dsp:nvSpPr>
      <dsp:spPr>
        <a:xfrm>
          <a:off x="5542665" y="3384585"/>
          <a:ext cx="967594" cy="984459"/>
        </a:xfrm>
        <a:prstGeom prst="ellipse">
          <a:avLst/>
        </a:prstGeom>
        <a:solidFill>
          <a:srgbClr val="7FFD85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684366" y="3528756"/>
        <a:ext cx="684192" cy="696117"/>
      </dsp:txXfrm>
    </dsp:sp>
    <dsp:sp modelId="{970DE436-2AA3-4E3D-B81A-B67E7A9DEE85}">
      <dsp:nvSpPr>
        <dsp:cNvPr id="0" name=""/>
        <dsp:cNvSpPr/>
      </dsp:nvSpPr>
      <dsp:spPr>
        <a:xfrm rot="4070682">
          <a:off x="4226170" y="3721280"/>
          <a:ext cx="1153630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153630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74144" y="3703078"/>
        <a:ext cx="57681" cy="57681"/>
      </dsp:txXfrm>
    </dsp:sp>
    <dsp:sp modelId="{1397982D-1D4B-4DBA-9997-D18B9B75E813}">
      <dsp:nvSpPr>
        <dsp:cNvPr id="0" name=""/>
        <dsp:cNvSpPr/>
      </dsp:nvSpPr>
      <dsp:spPr>
        <a:xfrm>
          <a:off x="4694920" y="4236596"/>
          <a:ext cx="1004169" cy="925993"/>
        </a:xfrm>
        <a:prstGeom prst="ellipse">
          <a:avLst/>
        </a:prstGeom>
        <a:solidFill>
          <a:srgbClr val="FF33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841977" y="4372205"/>
        <a:ext cx="710055" cy="654775"/>
      </dsp:txXfrm>
    </dsp:sp>
    <dsp:sp modelId="{B5B32E02-8F8B-413F-9A20-4F84CFFD4277}">
      <dsp:nvSpPr>
        <dsp:cNvPr id="0" name=""/>
        <dsp:cNvSpPr/>
      </dsp:nvSpPr>
      <dsp:spPr>
        <a:xfrm rot="6358457">
          <a:off x="3469653" y="3791197"/>
          <a:ext cx="1218775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218775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48571" y="3771367"/>
        <a:ext cx="60938" cy="60938"/>
      </dsp:txXfrm>
    </dsp:sp>
    <dsp:sp modelId="{7E6430A4-F40A-40EF-97C9-813FDEAADA8A}">
      <dsp:nvSpPr>
        <dsp:cNvPr id="0" name=""/>
        <dsp:cNvSpPr/>
      </dsp:nvSpPr>
      <dsp:spPr>
        <a:xfrm>
          <a:off x="3304691" y="4369014"/>
          <a:ext cx="950262" cy="956182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43854" y="4509044"/>
        <a:ext cx="671936" cy="676122"/>
      </dsp:txXfrm>
    </dsp:sp>
    <dsp:sp modelId="{6E2AF015-D273-4FA5-9075-2872FC792594}">
      <dsp:nvSpPr>
        <dsp:cNvPr id="0" name=""/>
        <dsp:cNvSpPr/>
      </dsp:nvSpPr>
      <dsp:spPr>
        <a:xfrm rot="8112938">
          <a:off x="3041233" y="3475646"/>
          <a:ext cx="1146213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146213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85685" y="3457629"/>
        <a:ext cx="57310" cy="57310"/>
      </dsp:txXfrm>
    </dsp:sp>
    <dsp:sp modelId="{CAD3747E-C32C-4A97-80BF-868559D69C06}">
      <dsp:nvSpPr>
        <dsp:cNvPr id="0" name=""/>
        <dsp:cNvSpPr/>
      </dsp:nvSpPr>
      <dsp:spPr>
        <a:xfrm>
          <a:off x="2408904" y="3748817"/>
          <a:ext cx="932089" cy="942630"/>
        </a:xfrm>
        <a:prstGeom prst="ellipse">
          <a:avLst/>
        </a:prstGeom>
        <a:solidFill>
          <a:srgbClr val="66CC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545405" y="3886862"/>
        <a:ext cx="659087" cy="666540"/>
      </dsp:txXfrm>
    </dsp:sp>
    <dsp:sp modelId="{5AFF7073-CAB9-452A-AB75-C1A6688DEF3B}">
      <dsp:nvSpPr>
        <dsp:cNvPr id="0" name=""/>
        <dsp:cNvSpPr/>
      </dsp:nvSpPr>
      <dsp:spPr>
        <a:xfrm rot="9864839">
          <a:off x="2865756" y="2985775"/>
          <a:ext cx="1042920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042920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61144" y="2970341"/>
        <a:ext cx="52146" cy="52146"/>
      </dsp:txXfrm>
    </dsp:sp>
    <dsp:sp modelId="{FD3808F4-9AE1-49EA-AFED-07CB0918858C}">
      <dsp:nvSpPr>
        <dsp:cNvPr id="0" name=""/>
        <dsp:cNvSpPr/>
      </dsp:nvSpPr>
      <dsp:spPr>
        <a:xfrm>
          <a:off x="1948907" y="2820115"/>
          <a:ext cx="956223" cy="88827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088943" y="2950200"/>
        <a:ext cx="676151" cy="628106"/>
      </dsp:txXfrm>
    </dsp:sp>
    <dsp:sp modelId="{45DCCCE1-3500-4A48-A91F-6B2F2C723264}">
      <dsp:nvSpPr>
        <dsp:cNvPr id="0" name=""/>
        <dsp:cNvSpPr/>
      </dsp:nvSpPr>
      <dsp:spPr>
        <a:xfrm rot="11597936">
          <a:off x="2709446" y="2449748"/>
          <a:ext cx="1190854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190854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75102" y="2430616"/>
        <a:ext cx="59542" cy="59542"/>
      </dsp:txXfrm>
    </dsp:sp>
    <dsp:sp modelId="{A837A59C-91DC-40DF-A150-C9C97572EE07}">
      <dsp:nvSpPr>
        <dsp:cNvPr id="0" name=""/>
        <dsp:cNvSpPr/>
      </dsp:nvSpPr>
      <dsp:spPr>
        <a:xfrm>
          <a:off x="1826059" y="1748549"/>
          <a:ext cx="910852" cy="939878"/>
        </a:xfrm>
        <a:prstGeom prst="ellipse">
          <a:avLst/>
        </a:prstGeom>
        <a:solidFill>
          <a:srgbClr val="99D195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59450" y="1886191"/>
        <a:ext cx="644070" cy="664594"/>
      </dsp:txXfrm>
    </dsp:sp>
    <dsp:sp modelId="{3239F62C-72F9-4530-AFA3-7330D364BA09}">
      <dsp:nvSpPr>
        <dsp:cNvPr id="0" name=""/>
        <dsp:cNvSpPr/>
      </dsp:nvSpPr>
      <dsp:spPr>
        <a:xfrm rot="13201488">
          <a:off x="2872786" y="1964579"/>
          <a:ext cx="1267716" cy="21277"/>
        </a:xfrm>
        <a:custGeom>
          <a:avLst/>
          <a:gdLst/>
          <a:ahLst/>
          <a:cxnLst/>
          <a:rect l="0" t="0" r="0" b="0"/>
          <a:pathLst>
            <a:path>
              <a:moveTo>
                <a:pt x="0" y="10638"/>
              </a:moveTo>
              <a:lnTo>
                <a:pt x="1267716" y="1063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74951" y="1943525"/>
        <a:ext cx="63385" cy="63385"/>
      </dsp:txXfrm>
    </dsp:sp>
    <dsp:sp modelId="{EB21E82F-26DF-4842-A3A3-4A6F0138F470}">
      <dsp:nvSpPr>
        <dsp:cNvPr id="0" name=""/>
        <dsp:cNvSpPr/>
      </dsp:nvSpPr>
      <dsp:spPr>
        <a:xfrm>
          <a:off x="2183255" y="819861"/>
          <a:ext cx="961789" cy="895597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baseline="0" dirty="0"/>
        </a:p>
      </dsp:txBody>
      <dsp:txXfrm>
        <a:off x="2324106" y="951018"/>
        <a:ext cx="680087" cy="633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image" Target="../media/image2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0.79578</cdr:x>
      <cdr:y>0.06672</cdr:y>
    </cdr:from>
    <cdr:to>
      <cdr:x>0.98586</cdr:x>
      <cdr:y>0.14788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78655" y="352409"/>
          <a:ext cx="1643074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0.73438</cdr:x>
      <cdr:y>0.39785</cdr:y>
    </cdr:from>
    <cdr:to>
      <cdr:x>0.98588</cdr:x>
      <cdr:y>0.98042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15140" y="2643207"/>
          <a:ext cx="2299747" cy="38704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0.0085</cdr:x>
      <cdr:y>0</cdr:y>
    </cdr:to>
    <cdr:pic>
      <cdr:nvPicPr>
        <cdr:cNvPr id="15" name="Скругленный прямоугольник 1"/>
        <cdr:cNvPicPr>
          <a:picLocks xmlns:a="http://schemas.openxmlformats.org/drawingml/2006/main" noGrp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374" y="0"/>
          <a:ext cx="9126626" cy="10787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0.05468</cdr:x>
      <cdr:y>0</cdr:y>
    </cdr:from>
    <cdr:to>
      <cdr:x>0.92969</cdr:x>
      <cdr:y>0.10509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994" y="0"/>
          <a:ext cx="8001091" cy="720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lnSpc>
              <a:spcPts val="1300"/>
            </a:lnSpc>
          </a:pPr>
          <a:endParaRPr lang="ru-RU" altLang="ru-RU" sz="1600" b="1" dirty="0" smtClean="0">
            <a:latin typeface="Constantia" pitchFamily="18" charset="0"/>
          </a:endParaRPr>
        </a:p>
        <a:p xmlns:a="http://schemas.openxmlformats.org/drawingml/2006/main">
          <a:pPr algn="ctr">
            <a:lnSpc>
              <a:spcPts val="1800"/>
            </a:lnSpc>
          </a:pPr>
          <a:endParaRPr lang="ru-RU" altLang="ru-RU" sz="2400" b="1" dirty="0" smtClean="0">
            <a:latin typeface="Times New Roman" pitchFamily="18" charset="0"/>
          </a:endParaRPr>
        </a:p>
        <a:p xmlns:a="http://schemas.openxmlformats.org/drawingml/2006/main">
          <a:pPr algn="ctr">
            <a:lnSpc>
              <a:spcPts val="1800"/>
            </a:lnSpc>
          </a:pPr>
          <a:r>
            <a:rPr lang="ru-RU" altLang="ru-RU" sz="2400" b="1" dirty="0" smtClean="0">
              <a:latin typeface="Times New Roman" pitchFamily="18" charset="0"/>
            </a:rPr>
            <a:t>Структура доходов бюджета округа на 2025  год</a:t>
          </a:r>
          <a:r>
            <a:rPr lang="ru-RU" altLang="ru-RU" b="1" dirty="0" smtClean="0">
              <a:latin typeface="Constantia" pitchFamily="18" charset="0"/>
            </a:rPr>
            <a:t>                                                                                                                                                                       </a:t>
          </a:r>
          <a:r>
            <a:rPr lang="ru-RU" altLang="ru-RU" sz="2000" b="1" dirty="0" smtClean="0">
              <a:latin typeface="+mn-lt"/>
            </a:rPr>
            <a:t>                                                                                                                      </a:t>
          </a:r>
          <a:endParaRPr lang="ru-RU" altLang="ru-RU" sz="20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0.75</cdr:x>
      <cdr:y>0.13541</cdr:y>
    </cdr:from>
    <cdr:to>
      <cdr:x>0.96094</cdr:x>
      <cdr:y>0.19791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58016" y="928671"/>
          <a:ext cx="1928826" cy="42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0.53163</cdr:x>
      <cdr:y>0.43032</cdr:y>
    </cdr:from>
    <cdr:to>
      <cdr:x>0.55859</cdr:x>
      <cdr:y>0.39618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0" cy="937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0.78625</cdr:x>
      <cdr:y>0.098</cdr:y>
    </cdr:from>
    <cdr:to>
      <cdr:x>0.7885</cdr:x>
      <cdr:y>0.1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27080" y="714360"/>
          <a:ext cx="1916920" cy="1500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0.78475</cdr:x>
      <cdr:y>0.411</cdr:y>
    </cdr:from>
    <cdr:to>
      <cdr:x>0.78675</cdr:x>
      <cdr:y>0.41325</cdr:y>
    </cdr:to>
    <cdr:pic>
      <cdr:nvPicPr>
        <cdr:cNvPr id="3" name="Picture 1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15206" y="2357434"/>
          <a:ext cx="1928794" cy="1785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0.78425</cdr:x>
      <cdr:y>0.77675</cdr:y>
    </cdr:from>
    <cdr:to>
      <cdr:x>0.78625</cdr:x>
      <cdr:y>0.77975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208794" y="4286260"/>
          <a:ext cx="1935206" cy="157161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E6EF74-0B66-4C48-ADA6-75416B168AB9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6580CA9-B96D-4779-9070-AB3C939DB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2100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D962C0-6E2A-4C33-95BE-DA5E3A972054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F5A6A3-1DA5-424D-A666-F7884B7EE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8981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A0FA4-E48C-4C62-AEFD-7F0ADFEE4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1A05B-EFAC-40AC-B961-E7A8AD25FA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FFB4F-7E55-4740-B1D6-D09BF44A4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523E-D6AA-461B-864F-35134F08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F065-6922-49DE-8766-1709EDC4BF9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0E3C-5250-4EC3-A29E-50809B566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251A-A8DD-4A7F-B5EF-9715DC932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3AE94-1EB0-4737-8570-2C8FCBA8F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EF572-C30F-4E65-B021-C64CD6A17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068A7-C5FD-46AB-844C-0B82169C1D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33881-074C-4D8E-B070-A3AB61779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C07D5-A119-492F-BCA6-3DCF58722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7FCAD-AA85-4948-B2CB-A046D15ED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3912E3-946E-441C-9FD2-1A46F7E815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  <p:sldLayoutId id="2147485166" r:id="rId12"/>
    <p:sldLayoutId id="214748516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source=wiz&amp;fp=2&amp;img_url=http://www.lomakovka.ru/1975.jpg&amp;uinfo=ww-1403-wh-1019-fw-1178-fh-598-pd-0.8999999761581421&amp;p=2&amp;text=%D0%BA%D0%B0%D1%80%D1%82%D0%B8%D0%BD%D0%BA%D0%B8%20%D0%BF%D0%BE%20%D0%B4%D0%BE%D1%80%D0%BE%D0%B6%D0%BD%D0%BE%D0%BC%D1%83%20%D0%B4%D0%B2%D0%B8%D0%B6%D0%B5%D0%BD%D0%B8%D1%8E&amp;noreask=1&amp;pos=62&amp;rpt=simage&amp;lr=4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p=1&amp;text=%D0%BA%D0%B0%D1%80%D1%82%D0%B8%D0%BD%D0%BA%D0%B8%20%D0%BF%D0%BE%20%D0%96%D0%9A%D0%A5&amp;fp=1&amp;img_url=http://www.mk.ru/upload/iblock_mk/90/54/25/b5/TEASER_PIC_SMALL__82409685.jpg&amp;pos=31&amp;uinfo=ww-1403-wh-1019-fw-1178-fh-598-pd-0.8999999761581421&amp;rpt=simag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0%BA%D0%B0%D1%80%D1%82%D0%B8%D0%BD%D0%BA%D0%B8%20%D0%BF%D0%BE%20%D0%96%D0%9A%D0%A5&amp;fp=4&amp;img_url=http://static.zakon.kz/img/040356/040356954.JPG&amp;pos=140&amp;uinfo=ww-1403-wh-1019-fw-1178-fh-598-pd-0.8999999761581421&amp;rpt=simage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p=1&amp;text=%D0%BA%D0%B0%D1%80%D1%82%D0%B8%D0%BD%D0%BA%D0%B8%20%D0%BF%D0%BE%20%D0%96%D0%9A%D0%A5&amp;fp=1&amp;img_url=http://www.mk.ru/upload/iblock_mk/90/54/25/b5/TEASER_PIC_SMALL__82409685.jpg&amp;pos=31&amp;uinfo=ww-1403-wh-1019-fw-1178-fh-598-pd-0.899999976158142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Relationship Id="rId5" Type="http://schemas.openxmlformats.org/officeDocument/2006/relationships/image" Target="../media/image27.jpeg"/><Relationship Id="rId10" Type="http://schemas.openxmlformats.org/officeDocument/2006/relationships/chart" Target="../charts/chart15.xml"/><Relationship Id="rId4" Type="http://schemas.openxmlformats.org/officeDocument/2006/relationships/hyperlink" Target="http://images.yandex.ru/yandsearch?text=%D0%BA%D0%B0%D1%80%D1%82%D0%B8%D0%BD%D0%BA%D0%B8%20%D0%BF%D0%BE%20%D0%96%D0%9A%D0%A5&amp;fp=0&amp;img_url=http://novostivl.ru/files/upimg/reforma.jpg&amp;pos=12&amp;uinfo=ww-1403-wh-1019-fw-1178-fh-598-pd-0.8999999761581421&amp;rpt=simage" TargetMode="External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6" descr="F:\DSC0004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030"/>
          <p:cNvSpPr>
            <a:spLocks noChangeArrowheads="1"/>
          </p:cNvSpPr>
          <p:nvPr/>
        </p:nvSpPr>
        <p:spPr bwMode="auto">
          <a:xfrm>
            <a:off x="142875" y="6000768"/>
            <a:ext cx="885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857488" y="1714488"/>
            <a:ext cx="6286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на основе проекта решения </a:t>
            </a:r>
            <a:r>
              <a:rPr lang="ru-RU" sz="2400" b="1" dirty="0">
                <a:latin typeface="Times New Roman" pitchFamily="18" charset="0"/>
              </a:rPr>
              <a:t>Представительного </a:t>
            </a:r>
            <a:r>
              <a:rPr lang="ru-RU" sz="2400" b="1" dirty="0" smtClean="0">
                <a:latin typeface="Times New Roman" pitchFamily="18" charset="0"/>
              </a:rPr>
              <a:t>Собрания округа </a:t>
            </a:r>
            <a:endParaRPr lang="ru-RU" sz="2400" b="1" dirty="0">
              <a:latin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</a:rPr>
              <a:t>«О бюджете округа на </a:t>
            </a:r>
            <a:r>
              <a:rPr lang="ru-RU" sz="2400" b="1" dirty="0" smtClean="0">
                <a:latin typeface="Times New Roman" pitchFamily="18" charset="0"/>
              </a:rPr>
              <a:t>2025 </a:t>
            </a:r>
            <a:r>
              <a:rPr lang="ru-RU" sz="2400" b="1" dirty="0">
                <a:latin typeface="Times New Roman" pitchFamily="18" charset="0"/>
              </a:rPr>
              <a:t>год и плановый период </a:t>
            </a:r>
            <a:r>
              <a:rPr lang="ru-RU" sz="2400" b="1" dirty="0" smtClean="0">
                <a:latin typeface="Times New Roman" pitchFamily="18" charset="0"/>
              </a:rPr>
              <a:t>2026 </a:t>
            </a:r>
            <a:r>
              <a:rPr lang="ru-RU" sz="2400" b="1" dirty="0">
                <a:latin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</a:rPr>
              <a:t>2027 </a:t>
            </a:r>
            <a:r>
              <a:rPr lang="ru-RU" sz="2400" b="1" dirty="0">
                <a:latin typeface="Times New Roman" pitchFamily="18" charset="0"/>
              </a:rPr>
              <a:t>годов»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Усть-Кубинского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0415243"/>
              </p:ext>
            </p:extLst>
          </p:nvPr>
        </p:nvGraphicFramePr>
        <p:xfrm>
          <a:off x="357158" y="1357298"/>
          <a:ext cx="8572562" cy="5056203"/>
        </p:xfrm>
        <a:graphic>
          <a:graphicData uri="http://schemas.openxmlformats.org/drawingml/2006/table">
            <a:tbl>
              <a:tblPr/>
              <a:tblGrid>
                <a:gridCol w="1661002"/>
                <a:gridCol w="1026496"/>
                <a:gridCol w="1015475"/>
                <a:gridCol w="1035942"/>
                <a:gridCol w="990286"/>
                <a:gridCol w="925736"/>
                <a:gridCol w="1067430"/>
                <a:gridCol w="850195"/>
              </a:tblGrid>
              <a:tr h="1280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69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508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42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-142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щему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143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508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22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предыдущему году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780 296,9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502 073,6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64,3%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464 268,2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92,5%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434 604,4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139 563,7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148 800,0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106,6%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155 282,0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104,3%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165 765,0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640 733,2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353 273,6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55,1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308 986,2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291 875,0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безвозмездных поступлений в общем объеме доходов бюджета района, %</a:t>
                      </a:r>
                    </a:p>
                  </a:txBody>
                  <a:tcPr marL="67901" marR="67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285728"/>
            <a:ext cx="89297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общих объемах доходов бюджета округа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4"/>
          <p:cNvSpPr>
            <a:spLocks noGrp="1" noChangeArrowheads="1"/>
          </p:cNvSpPr>
          <p:nvPr>
            <p:ph type="title"/>
          </p:nvPr>
        </p:nvSpPr>
        <p:spPr>
          <a:xfrm>
            <a:off x="785813" y="285728"/>
            <a:ext cx="7358062" cy="928694"/>
          </a:xfrm>
          <a:noFill/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округа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chemeClr val="tx1"/>
              </a:solidFill>
              <a:latin typeface="Constantia" pitchFamily="18" charset="0"/>
            </a:endParaRP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203389838"/>
              </p:ext>
            </p:extLst>
          </p:nvPr>
        </p:nvGraphicFramePr>
        <p:xfrm>
          <a:off x="-5168" y="1647287"/>
          <a:ext cx="8863447" cy="435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6929454" y="714356"/>
            <a:ext cx="185738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itchFamily="18" charset="0"/>
              </a:rPr>
              <a:t>(тыс. рублей)</a:t>
            </a:r>
            <a:endParaRPr lang="ru-RU" sz="2100" dirty="0"/>
          </a:p>
        </p:txBody>
      </p:sp>
      <p:sp>
        <p:nvSpPr>
          <p:cNvPr id="2055" name="Прямоугольник 12"/>
          <p:cNvSpPr>
            <a:spLocks noChangeArrowheads="1"/>
          </p:cNvSpPr>
          <p:nvPr/>
        </p:nvSpPr>
        <p:spPr bwMode="auto">
          <a:xfrm>
            <a:off x="214313" y="720509"/>
            <a:ext cx="79294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6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5786455"/>
            <a:ext cx="8715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общих доходов бюджета района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сравнении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составит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278,2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83663"/>
              </p:ext>
            </p:extLst>
          </p:nvPr>
        </p:nvGraphicFramePr>
        <p:xfrm>
          <a:off x="214283" y="1571612"/>
          <a:ext cx="8715436" cy="4071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75" y="285728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Динамика сумм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5857875"/>
            <a:ext cx="87868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в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к уровню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составит  более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9,2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38" y="285728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Динамика объемов безвозмездных поступлений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5857875"/>
            <a:ext cx="86439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сумм безвозмездных поступлений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к уровню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составит 43,7 млн. рублей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802230"/>
              </p:ext>
            </p:extLst>
          </p:nvPr>
        </p:nvGraphicFramePr>
        <p:xfrm>
          <a:off x="285720" y="1500174"/>
          <a:ext cx="864399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38" y="357166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Динамика объемов дотаций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324676"/>
              </p:ext>
            </p:extLst>
          </p:nvPr>
        </p:nvGraphicFramePr>
        <p:xfrm>
          <a:off x="214282" y="1214422"/>
          <a:ext cx="864399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625" y="6000750"/>
            <a:ext cx="82153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сумма дотаций в сравнении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снизится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51,8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5937734"/>
              </p:ext>
            </p:extLst>
          </p:nvPr>
        </p:nvGraphicFramePr>
        <p:xfrm>
          <a:off x="142844" y="214290"/>
          <a:ext cx="8858312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2214546" cy="18573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5"/>
            <a:ext cx="2638425" cy="94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3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8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8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3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8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3" y="1781175"/>
            <a:ext cx="842962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" y="2481263"/>
            <a:ext cx="28717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3286124"/>
            <a:ext cx="17859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80808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148 800,0</a:t>
            </a:r>
            <a:endParaRPr lang="ru-RU" b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80808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9566043"/>
              </p:ext>
            </p:extLst>
          </p:nvPr>
        </p:nvGraphicFramePr>
        <p:xfrm>
          <a:off x="1928794" y="1214438"/>
          <a:ext cx="7072331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88" name="Text Box 4"/>
          <p:cNvSpPr txBox="1">
            <a:spLocks noChangeArrowheads="1"/>
          </p:cNvSpPr>
          <p:nvPr/>
        </p:nvSpPr>
        <p:spPr bwMode="auto">
          <a:xfrm>
            <a:off x="214282" y="0"/>
            <a:ext cx="871543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300" b="1" dirty="0">
                <a:latin typeface="Times New Roman" pitchFamily="18" charset="0"/>
              </a:rPr>
              <a:t>Структура налоговых и неналоговых доходов на </a:t>
            </a:r>
            <a:r>
              <a:rPr lang="ru-RU" altLang="ru-RU" sz="2300" b="1" dirty="0" smtClean="0">
                <a:latin typeface="Times New Roman" pitchFamily="18" charset="0"/>
              </a:rPr>
              <a:t>2025 год</a:t>
            </a:r>
            <a:endParaRPr lang="ru-RU" altLang="ru-RU" sz="2300" b="1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" y="1000125"/>
            <a:ext cx="14373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639146"/>
              </p:ext>
            </p:extLst>
          </p:nvPr>
        </p:nvGraphicFramePr>
        <p:xfrm>
          <a:off x="4429125" y="1500176"/>
          <a:ext cx="4500593" cy="2000277"/>
        </p:xfrm>
        <a:graphic>
          <a:graphicData uri="http://schemas.openxmlformats.org/drawingml/2006/table">
            <a:tbl>
              <a:tblPr/>
              <a:tblGrid>
                <a:gridCol w="2852676"/>
                <a:gridCol w="1647917"/>
              </a:tblGrid>
              <a:tr h="374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171 292,1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4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159 105,6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4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118 017,7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7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межбюджетных трансфертов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448 415,4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7500322"/>
              </p:ext>
            </p:extLst>
          </p:nvPr>
        </p:nvGraphicFramePr>
        <p:xfrm>
          <a:off x="107504" y="1026642"/>
          <a:ext cx="6215063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14750"/>
            <a:ext cx="4500563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5385" name="Прямоугольник 11"/>
          <p:cNvSpPr>
            <a:spLocks noChangeArrowheads="1"/>
          </p:cNvSpPr>
          <p:nvPr/>
        </p:nvSpPr>
        <p:spPr bwMode="auto">
          <a:xfrm>
            <a:off x="285720" y="214290"/>
            <a:ext cx="85725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Структура межбюджетных трансфертов в бюджет округа </a:t>
            </a:r>
          </a:p>
          <a:p>
            <a:pPr algn="ctr">
              <a:defRPr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в 2024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44" y="1000125"/>
            <a:ext cx="1643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357188" y="285728"/>
            <a:ext cx="84296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latin typeface="Constantia" pitchFamily="18" charset="0"/>
              </a:rPr>
              <a:t>Расходная часть бюджета округа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14313" y="857232"/>
            <a:ext cx="864393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проекта бюджета округа на 2025 год и плановый период 2026 и 2027 годов осуществляется в период продолжающегося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санкционного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давления в отношении Российской Федерации. В целях сохранения социальной стабильности в округе при формировании проекта бюджета в первоочередном порядке обеспечены социально-значимые расходные обязательства, необходимость осуществления которых обусловлена требованиями бюджетного законодательства.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Формирование расходов бюджета округа осуществлялось с учетом необходимости обеспечения расходных обязательств муниципального округа, обусловленных действующим законодательством. При формировании расходной части бюджета учитывались следующие приоритеты: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реализация указов Президента Российской Федерации и поручений Губернатора Вологодской области;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первоочередное обеспечение мер социальной поддержки, публичных нормативных обязательств и других социальных выплат отдельным категориям граждан;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обеспечением реализации принятых муниципальных программ округа.</a:t>
            </a:r>
          </a:p>
          <a:p>
            <a:pPr indent="539750" algn="just" eaLnBrk="0" hangingPunct="0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572560" cy="857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расходы бюджета округа за период 2022 -2027 годов</a:t>
            </a: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270751492"/>
              </p:ext>
            </p:extLst>
          </p:nvPr>
        </p:nvGraphicFramePr>
        <p:xfrm>
          <a:off x="214281" y="1357298"/>
          <a:ext cx="8643999" cy="514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86625" y="1428736"/>
            <a:ext cx="1365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500188" y="1785938"/>
            <a:ext cx="75009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округа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8596" y="3071810"/>
            <a:ext cx="977900" cy="48418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571625" y="3071813"/>
            <a:ext cx="7572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Выполнение Указов Президента РФ и поручений </a:t>
            </a: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Губернатора Вологодской области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28596" y="4143380"/>
            <a:ext cx="977900" cy="48418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428750" y="4000500"/>
            <a:ext cx="7715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Сохранение социальной направленности </a:t>
            </a: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бюджета округа</a:t>
            </a:r>
          </a:p>
          <a:p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Повышение эффективности и определение</a:t>
            </a:r>
          </a:p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  приоритетности бюджетных расходов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28596" y="5357826"/>
            <a:ext cx="977900" cy="48418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cs typeface="Times New Roman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28625" y="1928813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28596" y="1928802"/>
            <a:ext cx="977900" cy="48418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n>
                <a:solidFill>
                  <a:schemeClr val="tx1"/>
                </a:solidFill>
              </a:ln>
              <a:solidFill>
                <a:srgbClr val="99CCFF"/>
              </a:solidFill>
              <a:cs typeface="Times New Roman" pitchFamily="18" charset="0"/>
            </a:endParaRPr>
          </a:p>
        </p:txBody>
      </p:sp>
      <p:sp>
        <p:nvSpPr>
          <p:cNvPr id="4116" name="Text Box 4"/>
          <p:cNvSpPr txBox="1">
            <a:spLocks noChangeArrowheads="1"/>
          </p:cNvSpPr>
          <p:nvPr/>
        </p:nvSpPr>
        <p:spPr bwMode="auto">
          <a:xfrm>
            <a:off x="214313" y="0"/>
            <a:ext cx="87725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Основные задачи бюджетной политики на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>
              <a:defRPr/>
            </a:pP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28625" y="214290"/>
            <a:ext cx="8229600" cy="857256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бюджета округа на 2025 год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143108" y="857232"/>
            <a:ext cx="4857750" cy="1285875"/>
          </a:xfrm>
          <a:prstGeom prst="downArrow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14313" y="2143116"/>
            <a:ext cx="87868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Удельный вес расходов на реализацию муниципальных программ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8122951"/>
              </p:ext>
            </p:extLst>
          </p:nvPr>
        </p:nvGraphicFramePr>
        <p:xfrm>
          <a:off x="214282" y="2643181"/>
          <a:ext cx="8715436" cy="421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243788" y="1401745"/>
          <a:ext cx="8784975" cy="545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42844" y="5286388"/>
            <a:ext cx="2214546" cy="642942"/>
          </a:xfrm>
          <a:prstGeom prst="rect">
            <a:avLst/>
          </a:prstGeom>
          <a:solidFill>
            <a:srgbClr val="FF99FF"/>
          </a:solidFill>
          <a:ln w="38100">
            <a:noFill/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Образование  -</a:t>
            </a:r>
          </a:p>
          <a:p>
            <a:pPr algn="ctr">
              <a:defRPr/>
            </a:pP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215353,0</a:t>
            </a:r>
            <a:endParaRPr lang="ru-RU" sz="1750" b="1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4071942"/>
            <a:ext cx="1857388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Национальная экономика -  </a:t>
            </a:r>
          </a:p>
          <a:p>
            <a:pPr algn="ctr">
              <a:defRPr/>
            </a:pP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86706,5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29453" y="4929198"/>
            <a:ext cx="2071703" cy="714380"/>
          </a:xfrm>
          <a:prstGeom prst="rect">
            <a:avLst/>
          </a:prstGeom>
          <a:solidFill>
            <a:srgbClr val="7FFD85"/>
          </a:solidFill>
          <a:ln w="38100">
            <a:noFill/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национальная оборона – 452,2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72198" y="6000768"/>
            <a:ext cx="2928958" cy="642942"/>
          </a:xfrm>
          <a:prstGeom prst="rect">
            <a:avLst/>
          </a:prstGeom>
          <a:solidFill>
            <a:srgbClr val="FF3300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Физическая культура и спорт  -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9821,2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6215082"/>
            <a:ext cx="3000396" cy="428628"/>
          </a:xfrm>
          <a:prstGeom prst="rect">
            <a:avLst/>
          </a:prstGeom>
          <a:solidFill>
            <a:srgbClr val="FF9900"/>
          </a:solidFill>
          <a:ln w="38100">
            <a:noFill/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  Культура –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43787,8</a:t>
            </a:r>
            <a:endParaRPr lang="ru-RU" b="1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2330" y="3857628"/>
            <a:ext cx="192882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Здравоохранение 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186,0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3702" y="1714488"/>
            <a:ext cx="2357454" cy="785818"/>
          </a:xfrm>
          <a:prstGeom prst="rect">
            <a:avLst/>
          </a:prstGeom>
          <a:solidFill>
            <a:srgbClr val="FF99CC"/>
          </a:solidFill>
          <a:ln w="38100">
            <a:noFill/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+mn-lt"/>
              </a:rPr>
              <a:t> 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Национальная безопасность  - </a:t>
            </a:r>
          </a:p>
          <a:p>
            <a:pPr algn="ctr">
              <a:defRPr/>
            </a:pP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11807,1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3000372"/>
            <a:ext cx="1857388" cy="785818"/>
          </a:xfrm>
          <a:prstGeom prst="rect">
            <a:avLst/>
          </a:prstGeom>
          <a:solidFill>
            <a:srgbClr val="99D195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Социальная политика –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17120,9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9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5357813"/>
            <a:ext cx="5762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60007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1"/>
          <p:cNvPicPr>
            <a:picLocks noChangeAspect="1" noChangeArrowheads="1"/>
          </p:cNvPicPr>
          <p:nvPr/>
        </p:nvPicPr>
        <p:blipFill>
          <a:blip r:embed="rId8"/>
          <a:srcRect l="14406" r="18102"/>
          <a:stretch>
            <a:fillRect/>
          </a:stretch>
        </p:blipFill>
        <p:spPr bwMode="auto">
          <a:xfrm>
            <a:off x="5143500" y="5857875"/>
            <a:ext cx="571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8" y="1857375"/>
            <a:ext cx="5000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50" y="5000625"/>
            <a:ext cx="560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39290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75" y="4429125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2" name="Рисунок 75" descr="sz_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14563" y="3357563"/>
            <a:ext cx="571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71604" y="1000108"/>
            <a:ext cx="2857520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n-lt"/>
              </a:rPr>
              <a:t>  </a:t>
            </a: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Общегосударственные вопросы - 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64409,0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000628" y="1000108"/>
            <a:ext cx="214314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ЖКХ -  </a:t>
            </a:r>
            <a:r>
              <a:rPr lang="ru-RU" sz="1750" b="1" dirty="0" smtClean="0">
                <a:latin typeface="Times New Roman" pitchFamily="18" charset="0"/>
                <a:cs typeface="Times New Roman" pitchFamily="18" charset="0"/>
              </a:rPr>
              <a:t>48696,1</a:t>
            </a:r>
            <a:endParaRPr lang="ru-RU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3" name="Прямоугольник 27"/>
          <p:cNvSpPr>
            <a:spLocks noChangeArrowheads="1"/>
          </p:cNvSpPr>
          <p:nvPr/>
        </p:nvSpPr>
        <p:spPr bwMode="auto">
          <a:xfrm>
            <a:off x="0" y="14287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разделам бюджетной классификации </a:t>
            </a:r>
          </a:p>
          <a:p>
            <a:pPr algn="ctr">
              <a:defRPr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30" name="Овал 29"/>
          <p:cNvSpPr/>
          <p:nvPr/>
        </p:nvSpPr>
        <p:spPr>
          <a:xfrm>
            <a:off x="5429256" y="1857364"/>
            <a:ext cx="1000132" cy="928694"/>
          </a:xfrm>
          <a:prstGeom prst="ellipse">
            <a:avLst/>
          </a:prstGeom>
          <a:solidFill>
            <a:srgbClr val="FF99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Овал 4"/>
          <p:cNvSpPr/>
          <p:nvPr/>
        </p:nvSpPr>
        <p:spPr>
          <a:xfrm>
            <a:off x="6086251" y="2571744"/>
            <a:ext cx="700328" cy="62889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endParaRPr lang="ru-RU" sz="2200" dirty="0"/>
          </a:p>
        </p:txBody>
      </p:sp>
      <p:pic>
        <p:nvPicPr>
          <p:cNvPr id="32817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63" y="2000250"/>
            <a:ext cx="57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8" name="Рисунок 26" descr="http://im6-tub-ru.yandex.net/i?id=421129031-03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43438" y="1785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5214938" y="2786062"/>
            <a:ext cx="571500" cy="428625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58063" y="1000125"/>
            <a:ext cx="15779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42844" y="1857364"/>
            <a:ext cx="2214578" cy="785818"/>
          </a:xfrm>
          <a:prstGeom prst="rect">
            <a:avLst/>
          </a:prstGeom>
          <a:solidFill>
            <a:srgbClr val="FFFF99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750" b="1" dirty="0">
                <a:latin typeface="Times New Roman" pitchFamily="18" charset="0"/>
                <a:cs typeface="Times New Roman" pitchFamily="18" charset="0"/>
              </a:rPr>
              <a:t>Средства массовой информации–3700,0 </a:t>
            </a:r>
          </a:p>
        </p:txBody>
      </p:sp>
      <p:pic>
        <p:nvPicPr>
          <p:cNvPr id="32824" name="Picture 54" descr="https://lejournaldugers.fr/uploads/media/u49/20170120181149quelques-partage-la-lecture-d-39-un-journal-ensemble318-46667jpg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71750" y="2428875"/>
            <a:ext cx="6429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Прямая соединительная линия 55"/>
          <p:cNvCxnSpPr/>
          <p:nvPr/>
        </p:nvCxnSpPr>
        <p:spPr>
          <a:xfrm flipV="1">
            <a:off x="5643563" y="3286125"/>
            <a:ext cx="571500" cy="357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429000" y="3071813"/>
            <a:ext cx="2333625" cy="217963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sz="2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 </a:t>
            </a:r>
          </a:p>
          <a:p>
            <a:pPr algn="ctr">
              <a:defRPr/>
            </a:pPr>
            <a:r>
              <a:rPr lang="ru-RU" sz="2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502 073,6</a:t>
            </a:r>
            <a:endParaRPr lang="ru-RU" sz="2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143636" y="271462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143750" y="2714625"/>
            <a:ext cx="1857375" cy="1000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– 33,8</a:t>
            </a:r>
          </a:p>
        </p:txBody>
      </p:sp>
      <p:pic>
        <p:nvPicPr>
          <p:cNvPr id="32831" name="Picture 55" descr="C:\Users\FinNew\Desktop\eb2405a996f106575b3aa3e27cc102a5_big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57938" y="292893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2" descr="Циновка"/>
          <p:cNvSpPr>
            <a:spLocks noChangeArrowheads="1"/>
          </p:cNvSpPr>
          <p:nvPr/>
        </p:nvSpPr>
        <p:spPr bwMode="auto">
          <a:xfrm>
            <a:off x="142875" y="4572000"/>
            <a:ext cx="8786813" cy="2071688"/>
          </a:xfrm>
          <a:prstGeom prst="roundRect">
            <a:avLst>
              <a:gd name="adj" fmla="val 16667"/>
            </a:avLst>
          </a:prstGeom>
          <a:blipFill dpi="0" rotWithShape="1">
            <a:blip r:embed="rId2">
              <a:alphaModFix amt="32000"/>
            </a:blip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273880"/>
              </p:ext>
            </p:extLst>
          </p:nvPr>
        </p:nvGraphicFramePr>
        <p:xfrm>
          <a:off x="0" y="-142875"/>
          <a:ext cx="6715125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3857625" y="4786313"/>
            <a:ext cx="914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altLang="ru-RU" sz="1600" b="1">
                <a:latin typeface="Calibri" pitchFamily="34" charset="0"/>
              </a:rPr>
              <a:t>     </a:t>
            </a:r>
            <a:endParaRPr lang="ru-RU" altLang="en-US"/>
          </a:p>
        </p:txBody>
      </p:sp>
      <p:sp>
        <p:nvSpPr>
          <p:cNvPr id="20487" name="Text Box 26"/>
          <p:cNvSpPr txBox="1">
            <a:spLocks noChangeArrowheads="1"/>
          </p:cNvSpPr>
          <p:nvPr/>
        </p:nvSpPr>
        <p:spPr bwMode="auto">
          <a:xfrm>
            <a:off x="4643438" y="4643438"/>
            <a:ext cx="4286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ru-RU" sz="2000" b="1" dirty="0">
                <a:latin typeface="+mn-lt"/>
              </a:rPr>
              <a:t>      </a:t>
            </a:r>
            <a:r>
              <a:rPr lang="ru-RU" altLang="ru-RU" sz="2000" b="1" dirty="0" smtClean="0">
                <a:latin typeface="+mn-lt"/>
              </a:rPr>
              <a:t>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2025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2027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10693400" y="4014788"/>
            <a:ext cx="914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altLang="en-US"/>
          </a:p>
        </p:txBody>
      </p:sp>
      <p:sp>
        <p:nvSpPr>
          <p:cNvPr id="17418" name="Text Box 30"/>
          <p:cNvSpPr txBox="1">
            <a:spLocks noChangeArrowheads="1"/>
          </p:cNvSpPr>
          <p:nvPr/>
        </p:nvSpPr>
        <p:spPr bwMode="auto">
          <a:xfrm>
            <a:off x="214313" y="4786313"/>
            <a:ext cx="4714875" cy="1714500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безопасность, гражданская оборона</a:t>
            </a:r>
          </a:p>
          <a:p>
            <a:pPr>
              <a:spcAft>
                <a:spcPts val="100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</p:txBody>
      </p:sp>
      <p:sp>
        <p:nvSpPr>
          <p:cNvPr id="24586" name="Text Box 31"/>
          <p:cNvSpPr txBox="1">
            <a:spLocks noChangeArrowheads="1"/>
          </p:cNvSpPr>
          <p:nvPr/>
        </p:nvSpPr>
        <p:spPr bwMode="auto">
          <a:xfrm>
            <a:off x="6000760" y="5072074"/>
            <a:ext cx="928688" cy="357190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11235,1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Text Box 32"/>
          <p:cNvSpPr txBox="1">
            <a:spLocks noChangeArrowheads="1"/>
          </p:cNvSpPr>
          <p:nvPr/>
        </p:nvSpPr>
        <p:spPr bwMode="auto">
          <a:xfrm>
            <a:off x="7000875" y="5072063"/>
            <a:ext cx="928688" cy="341312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11622,2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Text Box 33"/>
          <p:cNvSpPr txBox="1">
            <a:spLocks noChangeArrowheads="1"/>
          </p:cNvSpPr>
          <p:nvPr/>
        </p:nvSpPr>
        <p:spPr bwMode="auto">
          <a:xfrm>
            <a:off x="8001000" y="5072063"/>
            <a:ext cx="857250" cy="341312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11167,1</a:t>
            </a:r>
            <a:r>
              <a:rPr lang="ru-RU" altLang="en-US" sz="1600" b="1" dirty="0" smtClean="0">
                <a:latin typeface="+mn-lt"/>
              </a:rPr>
              <a:t> </a:t>
            </a:r>
            <a:r>
              <a:rPr lang="ru-RU" altLang="en-US" sz="1600" b="1" dirty="0" smtClean="0">
                <a:latin typeface="Calibri" pitchFamily="34" charset="0"/>
              </a:rPr>
              <a:t> </a:t>
            </a:r>
            <a:endParaRPr lang="ru-RU" altLang="en-US" sz="1600" b="1" dirty="0">
              <a:latin typeface="Calibri" pitchFamily="34" charset="0"/>
            </a:endParaRPr>
          </a:p>
          <a:p>
            <a:pPr algn="ctr">
              <a:spcAft>
                <a:spcPts val="1000"/>
              </a:spcAft>
              <a:defRPr/>
            </a:pPr>
            <a:endParaRPr lang="ru-RU" altLang="en-US" dirty="0"/>
          </a:p>
        </p:txBody>
      </p:sp>
      <p:pic>
        <p:nvPicPr>
          <p:cNvPr id="5133" name="Рисунок 41" descr="http://im2-tub-ru.yandex.net/i?id=145653368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643182"/>
            <a:ext cx="253523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Рисунок 42" descr="http://im5-tub-ru.yandex.net/i?id=105008182-5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857250"/>
            <a:ext cx="25003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31"/>
          <p:cNvSpPr txBox="1">
            <a:spLocks noChangeArrowheads="1"/>
          </p:cNvSpPr>
          <p:nvPr/>
        </p:nvSpPr>
        <p:spPr bwMode="auto">
          <a:xfrm>
            <a:off x="6000750" y="6000750"/>
            <a:ext cx="863600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572,0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2" name="Text Box 31"/>
          <p:cNvSpPr txBox="1">
            <a:spLocks noChangeArrowheads="1"/>
          </p:cNvSpPr>
          <p:nvPr/>
        </p:nvSpPr>
        <p:spPr bwMode="auto">
          <a:xfrm>
            <a:off x="6929438" y="6000750"/>
            <a:ext cx="928687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200,4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endParaRPr lang="ru-RU" altLang="en-US" dirty="0"/>
          </a:p>
        </p:txBody>
      </p:sp>
      <p:sp>
        <p:nvSpPr>
          <p:cNvPr id="24593" name="Text Box 31"/>
          <p:cNvSpPr txBox="1">
            <a:spLocks noChangeArrowheads="1"/>
          </p:cNvSpPr>
          <p:nvPr/>
        </p:nvSpPr>
        <p:spPr bwMode="auto">
          <a:xfrm>
            <a:off x="7929563" y="6000750"/>
            <a:ext cx="857250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200,4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endParaRPr lang="ru-RU" altLang="en-US" dirty="0"/>
          </a:p>
        </p:txBody>
      </p:sp>
      <p:sp>
        <p:nvSpPr>
          <p:cNvPr id="5138" name="Text Box 31"/>
          <p:cNvSpPr txBox="1">
            <a:spLocks noChangeArrowheads="1"/>
          </p:cNvSpPr>
          <p:nvPr/>
        </p:nvSpPr>
        <p:spPr bwMode="auto">
          <a:xfrm>
            <a:off x="5000625" y="5072063"/>
            <a:ext cx="928688" cy="341312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en-US" sz="1600" b="1" dirty="0" smtClean="0">
                <a:latin typeface="Times New Roman" pitchFamily="18" charset="0"/>
              </a:rPr>
              <a:t>9883,9</a:t>
            </a:r>
            <a:endParaRPr lang="ru-RU" altLang="en-US" sz="1600" b="1" dirty="0">
              <a:latin typeface="Times New Roman" pitchFamily="18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000625" y="6000750"/>
            <a:ext cx="935038" cy="341313"/>
          </a:xfrm>
          <a:prstGeom prst="rect">
            <a:avLst/>
          </a:prstGeom>
          <a:gradFill rotWithShape="1">
            <a:gsLst>
              <a:gs pos="0">
                <a:srgbClr val="FF0000">
                  <a:alpha val="76999"/>
                </a:srgbClr>
              </a:gs>
              <a:gs pos="100000">
                <a:srgbClr val="FFFF00"/>
              </a:gs>
            </a:gsLst>
            <a:path path="rect">
              <a:fillToRect l="100000" b="10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407,8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14285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Расходы на «Национальную безопасность и правоохранительную деятельность»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696118519"/>
              </p:ext>
            </p:extLst>
          </p:nvPr>
        </p:nvGraphicFramePr>
        <p:xfrm>
          <a:off x="214282" y="714356"/>
          <a:ext cx="7572429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358063" y="785813"/>
            <a:ext cx="1465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428596" y="0"/>
            <a:ext cx="842841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Расходы на «Национальную экономику»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500" y="4143375"/>
            <a:ext cx="2714625" cy="23574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798" name="Рисунок 24" descr="http://im2-tub-ru.yandex.net/i?id=251523310-5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357313"/>
            <a:ext cx="27146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966026061"/>
              </p:ext>
            </p:extLst>
          </p:nvPr>
        </p:nvGraphicFramePr>
        <p:xfrm>
          <a:off x="214282" y="1214422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57166"/>
            <a:ext cx="914399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«Национальная экономика»</a:t>
            </a:r>
          </a:p>
          <a:p>
            <a:pPr algn="ctr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Расходы «Дорожного фонда»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917084537"/>
              </p:ext>
            </p:extLst>
          </p:nvPr>
        </p:nvGraphicFramePr>
        <p:xfrm>
          <a:off x="214282" y="1000108"/>
          <a:ext cx="8715436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88" y="214290"/>
            <a:ext cx="842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«Национальная экономика»</a:t>
            </a:r>
          </a:p>
          <a:p>
            <a:pPr algn="ctr"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Доходы «Дорожного фонда»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9500" y="1357313"/>
            <a:ext cx="14216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Text Box 4"/>
          <p:cNvSpPr txBox="1">
            <a:spLocks noChangeArrowheads="1"/>
          </p:cNvSpPr>
          <p:nvPr/>
        </p:nvSpPr>
        <p:spPr bwMode="auto">
          <a:xfrm>
            <a:off x="335258" y="0"/>
            <a:ext cx="855729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00063" y="3929063"/>
            <a:ext cx="3071812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Жилищное хозяйство</a:t>
            </a:r>
            <a:endParaRPr lang="ru-RU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00063" y="4500563"/>
            <a:ext cx="3071812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5500688" y="4500563"/>
            <a:ext cx="142875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20302,4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Text Box 18"/>
          <p:cNvSpPr txBox="1">
            <a:spLocks noChangeArrowheads="1"/>
          </p:cNvSpPr>
          <p:nvPr/>
        </p:nvSpPr>
        <p:spPr bwMode="auto">
          <a:xfrm>
            <a:off x="3857625" y="4500563"/>
            <a:ext cx="1428755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45975,7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endParaRPr lang="ru-RU" altLang="en-US" sz="2000" b="1" dirty="0">
              <a:latin typeface="+mn-lt"/>
            </a:endParaRPr>
          </a:p>
        </p:txBody>
      </p:sp>
      <p:sp>
        <p:nvSpPr>
          <p:cNvPr id="22537" name="Text Box 20"/>
          <p:cNvSpPr txBox="1">
            <a:spLocks noChangeArrowheads="1"/>
          </p:cNvSpPr>
          <p:nvPr/>
        </p:nvSpPr>
        <p:spPr bwMode="auto">
          <a:xfrm>
            <a:off x="5500688" y="3929063"/>
            <a:ext cx="142875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969,0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Прямоугольник 22"/>
          <p:cNvSpPr>
            <a:spLocks noChangeArrowheads="1"/>
          </p:cNvSpPr>
          <p:nvPr/>
        </p:nvSpPr>
        <p:spPr bwMode="auto">
          <a:xfrm>
            <a:off x="4071938" y="3571875"/>
            <a:ext cx="1028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7358063" y="3571876"/>
            <a:ext cx="10795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27 год</a:t>
            </a:r>
          </a:p>
          <a:p>
            <a:pPr algn="ctr">
              <a:spcAft>
                <a:spcPts val="1000"/>
              </a:spcAft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8204" name="Рисунок 24" descr="http://im2-tub-ru.yandex.net/i?id=251523310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688975"/>
            <a:ext cx="292893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Рисунок 25" descr="http://im0-tub-ru.yandex.net/i?id=180293747-5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572125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Рисунок 26" descr="http://im6-tub-ru.yandex.net/i?id=421129031-03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75" y="5572125"/>
            <a:ext cx="20002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Рисунок 27" descr="http://im3-tub-ru.yandex.net/i?id=354680379-6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25" y="5572125"/>
            <a:ext cx="18573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 Box 20"/>
          <p:cNvSpPr txBox="1">
            <a:spLocks noChangeArrowheads="1"/>
          </p:cNvSpPr>
          <p:nvPr/>
        </p:nvSpPr>
        <p:spPr bwMode="auto">
          <a:xfrm>
            <a:off x="3857620" y="3929066"/>
            <a:ext cx="142876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1269,0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sz="2000" b="1" dirty="0">
              <a:latin typeface="+mn-lt"/>
            </a:endParaRPr>
          </a:p>
          <a:p>
            <a:pPr algn="ctr">
              <a:spcAft>
                <a:spcPts val="1000"/>
              </a:spcAft>
              <a:defRPr/>
            </a:pPr>
            <a:endParaRPr lang="ru-RU" altLang="en-US" sz="2000" b="1" dirty="0">
              <a:latin typeface="+mn-lt"/>
            </a:endParaRP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5643563" y="3571875"/>
            <a:ext cx="1079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7143768" y="3941763"/>
            <a:ext cx="142876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969,0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7134225" y="4500563"/>
            <a:ext cx="142875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8414,6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Text Box 9"/>
          <p:cNvSpPr txBox="1">
            <a:spLocks noChangeArrowheads="1"/>
          </p:cNvSpPr>
          <p:nvPr/>
        </p:nvSpPr>
        <p:spPr bwMode="auto">
          <a:xfrm>
            <a:off x="500063" y="5143500"/>
            <a:ext cx="3071812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</p:txBody>
      </p:sp>
      <p:sp>
        <p:nvSpPr>
          <p:cNvPr id="22551" name="Text Box 18"/>
          <p:cNvSpPr txBox="1">
            <a:spLocks noChangeArrowheads="1"/>
          </p:cNvSpPr>
          <p:nvPr/>
        </p:nvSpPr>
        <p:spPr bwMode="auto">
          <a:xfrm>
            <a:off x="3857620" y="5143500"/>
            <a:ext cx="1434460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1451,4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500688" y="5129213"/>
            <a:ext cx="1485900" cy="357187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2194,0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143750" y="5143500"/>
            <a:ext cx="1428778" cy="34290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1462,7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5074" y="3000372"/>
            <a:ext cx="1857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27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2049789"/>
              </p:ext>
            </p:extLst>
          </p:nvPr>
        </p:nvGraphicFramePr>
        <p:xfrm>
          <a:off x="214282" y="642918"/>
          <a:ext cx="585791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3047831"/>
              </p:ext>
            </p:extLst>
          </p:nvPr>
        </p:nvGraphicFramePr>
        <p:xfrm>
          <a:off x="1785918" y="428604"/>
          <a:ext cx="7358082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4820" name="Рисунок 3" descr=" дополнит обр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19288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4" descr="шко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1965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14422"/>
            <a:ext cx="2000264" cy="146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142852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Расходы на «Образование»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8926" y="2500313"/>
            <a:ext cx="1214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4942" y="2500313"/>
            <a:ext cx="1071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7950" y="2500313"/>
            <a:ext cx="1071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0496" y="2500313"/>
            <a:ext cx="1143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9500" y="428625"/>
            <a:ext cx="13652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548795"/>
              </p:ext>
            </p:extLst>
          </p:nvPr>
        </p:nvGraphicFramePr>
        <p:xfrm>
          <a:off x="2285983" y="2928933"/>
          <a:ext cx="6572298" cy="3721025"/>
        </p:xfrm>
        <a:graphic>
          <a:graphicData uri="http://schemas.openxmlformats.org/drawingml/2006/table">
            <a:tbl>
              <a:tblPr/>
              <a:tblGrid>
                <a:gridCol w="2643207"/>
                <a:gridCol w="1026714"/>
                <a:gridCol w="967459"/>
                <a:gridCol w="967459"/>
                <a:gridCol w="967459"/>
              </a:tblGrid>
              <a:tr h="44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</a:t>
                      </a: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36881,9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35064,8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36355,2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36351,9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 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102195,8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97414,0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92252,3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91164,3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Дополнительное 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 детей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13534,8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14592,4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15565,1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16297,4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1690,0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1511,3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1511,3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1511,3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60549,3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66770,5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70932,4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74973,0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00958" y="2500313"/>
            <a:ext cx="1071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167732" y="142852"/>
            <a:ext cx="84754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Расходы на «Культуру, кинематографию»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86058"/>
            <a:ext cx="2571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5061581"/>
              </p:ext>
            </p:extLst>
          </p:nvPr>
        </p:nvGraphicFramePr>
        <p:xfrm>
          <a:off x="214282" y="1071546"/>
          <a:ext cx="678659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99033" y="0"/>
            <a:ext cx="9045041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Расходы на «Физическую культуру и спорт»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3288164"/>
              </p:ext>
            </p:extLst>
          </p:nvPr>
        </p:nvGraphicFramePr>
        <p:xfrm>
          <a:off x="428596" y="642918"/>
          <a:ext cx="871540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2874" y="4643439"/>
            <a:ext cx="3071803" cy="357197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2844" y="5072074"/>
            <a:ext cx="3071803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Массовый спорт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42844" y="5929331"/>
            <a:ext cx="3071834" cy="785817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650" b="1" dirty="0">
                <a:latin typeface="Times New Roman" pitchFamily="18" charset="0"/>
                <a:cs typeface="Times New Roman" pitchFamily="18" charset="0"/>
              </a:rPr>
              <a:t>Другие вопросы в области физической культуры и спорта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57554" y="4643447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5711,0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429124" y="4643447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6380,2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500694" y="4643447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7748,7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572264" y="4643447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7648,7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357554" y="5072075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666,7</a:t>
            </a:r>
          </a:p>
          <a:p>
            <a:pPr algn="ctr">
              <a:defRPr/>
            </a:pPr>
            <a:endParaRPr lang="ru-RU" sz="1900" b="1" dirty="0">
              <a:latin typeface="+mn-lt"/>
            </a:endParaRPr>
          </a:p>
          <a:p>
            <a:pPr algn="ctr">
              <a:defRPr/>
            </a:pPr>
            <a:endParaRPr lang="ru-RU" sz="1900" b="1" dirty="0">
              <a:latin typeface="+mn-lt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429124" y="5072075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1738,9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500694" y="5072075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1522,2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572264" y="5072075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1522,2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357554" y="5500703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0,0	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429124" y="5500703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500694" y="5500703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175,4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572264" y="5500703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175,4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643834" y="4643447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7648,7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643834" y="5072075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1522,2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643834" y="5500703"/>
            <a:ext cx="1000125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175,4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42844" y="5500702"/>
            <a:ext cx="3071803" cy="357190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Спорт высших достижений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357554" y="6000768"/>
            <a:ext cx="1000125" cy="64294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125,0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429124" y="6000768"/>
            <a:ext cx="1000125" cy="64294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4367,4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500694" y="6000768"/>
            <a:ext cx="1000125" cy="64294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374,9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572264" y="6000768"/>
            <a:ext cx="1000125" cy="64294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6485,9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7643834" y="6000768"/>
            <a:ext cx="1000125" cy="642942"/>
          </a:xfrm>
          <a:prstGeom prst="rect">
            <a:avLst/>
          </a:prstGeom>
          <a:gradFill rotWithShape="1">
            <a:gsLst>
              <a:gs pos="0">
                <a:srgbClr val="0000FF">
                  <a:alpha val="76999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374,8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" name="Text Box 4"/>
          <p:cNvSpPr txBox="1">
            <a:spLocks noChangeArrowheads="1"/>
          </p:cNvSpPr>
          <p:nvPr/>
        </p:nvSpPr>
        <p:spPr bwMode="auto">
          <a:xfrm>
            <a:off x="214313" y="142852"/>
            <a:ext cx="86598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Муниципальный долг округа</a:t>
            </a:r>
          </a:p>
        </p:txBody>
      </p:sp>
      <p:graphicFrame>
        <p:nvGraphicFramePr>
          <p:cNvPr id="39949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6298065"/>
              </p:ext>
            </p:extLst>
          </p:nvPr>
        </p:nvGraphicFramePr>
        <p:xfrm>
          <a:off x="285720" y="1357299"/>
          <a:ext cx="8643997" cy="5143535"/>
        </p:xfrm>
        <a:graphic>
          <a:graphicData uri="http://schemas.openxmlformats.org/drawingml/2006/table">
            <a:tbl>
              <a:tblPr/>
              <a:tblGrid>
                <a:gridCol w="2596988"/>
                <a:gridCol w="995865"/>
                <a:gridCol w="1089312"/>
                <a:gridCol w="1115815"/>
                <a:gridCol w="1066999"/>
                <a:gridCol w="968274"/>
                <a:gridCol w="810744"/>
              </a:tblGrid>
              <a:tr h="724690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задолженности  прошлых лет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 кредиты от других бюджетов бюджетной   системы Российской Федерации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10000,0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-10000,0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задолженности на конец года</a:t>
                      </a:r>
                    </a:p>
                  </a:txBody>
                  <a:tcPr marL="91446" marR="91446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6" marR="91446"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3" name="Text Box 5"/>
          <p:cNvSpPr txBox="1">
            <a:spLocks noChangeArrowheads="1"/>
          </p:cNvSpPr>
          <p:nvPr/>
        </p:nvSpPr>
        <p:spPr bwMode="auto">
          <a:xfrm>
            <a:off x="188994" y="214290"/>
            <a:ext cx="8955006" cy="30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на «Социальную политику»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928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19113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2" name="TextBox 11"/>
          <p:cNvSpPr txBox="1">
            <a:spLocks noChangeArrowheads="1"/>
          </p:cNvSpPr>
          <p:nvPr/>
        </p:nvSpPr>
        <p:spPr bwMode="auto">
          <a:xfrm>
            <a:off x="7429521" y="642938"/>
            <a:ext cx="1500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7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4914753"/>
              </p:ext>
            </p:extLst>
          </p:nvPr>
        </p:nvGraphicFramePr>
        <p:xfrm>
          <a:off x="2143108" y="1071546"/>
          <a:ext cx="6858048" cy="364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7000" y="4843463"/>
            <a:ext cx="3143250" cy="314325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Пенсионное  обеспечение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7000" y="5348288"/>
            <a:ext cx="3143250" cy="304800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Социальное обеспечение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429000" y="4857750"/>
            <a:ext cx="1143000" cy="300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2730,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28993" y="5348288"/>
            <a:ext cx="1143008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14864,4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857750" y="4857750"/>
            <a:ext cx="1143000" cy="300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3260,0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846638" y="5348288"/>
            <a:ext cx="1143000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13470,9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69038" y="4857750"/>
            <a:ext cx="1143000" cy="3444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3260,0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643813" y="4857750"/>
            <a:ext cx="1143000" cy="30003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3260,0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286500" y="5348288"/>
            <a:ext cx="1125538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2530,9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7643813" y="5348288"/>
            <a:ext cx="1143000" cy="3048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2530,9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536950" y="4418013"/>
            <a:ext cx="9271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935538" y="4419600"/>
            <a:ext cx="9652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г 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383338" y="4418013"/>
            <a:ext cx="9493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697788" y="4418013"/>
            <a:ext cx="1143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60338" y="5857893"/>
            <a:ext cx="3109912" cy="500066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Другие вопросы в области социальной политики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3428992" y="5857893"/>
            <a:ext cx="1143008" cy="5000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390,0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857750" y="5857892"/>
            <a:ext cx="1179513" cy="50006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390,0</a:t>
            </a:r>
          </a:p>
          <a:p>
            <a:pPr algn="ctr">
              <a:spcAft>
                <a:spcPts val="1000"/>
              </a:spcAft>
              <a:defRPr/>
            </a:pPr>
            <a:endParaRPr lang="ru-RU" altLang="en-US" b="1" dirty="0">
              <a:latin typeface="+mn-lt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286511" y="5857892"/>
            <a:ext cx="1114413" cy="50006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390,0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7643834" y="5857892"/>
            <a:ext cx="1142979" cy="50006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390,0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7072330" y="857232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тыс. рублей</a:t>
            </a:r>
            <a:endParaRPr lang="ru-RU" dirty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500063" y="286341"/>
            <a:ext cx="7905591" cy="23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на «Общегосударственные вопросы»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4357694"/>
            <a:ext cx="2143127" cy="17859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00306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5883315"/>
              </p:ext>
            </p:extLst>
          </p:nvPr>
        </p:nvGraphicFramePr>
        <p:xfrm>
          <a:off x="285720" y="1428736"/>
          <a:ext cx="6929486" cy="49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Для слайда\Нац проек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42875" y="142853"/>
            <a:ext cx="885825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будет принимать участие в реализации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 Федерального проекта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 Национального проекта.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данного проекта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бюджете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запланированы бюджетные ассигнования в следующих размерах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842575"/>
              </p:ext>
            </p:extLst>
          </p:nvPr>
        </p:nvGraphicFramePr>
        <p:xfrm>
          <a:off x="286320" y="2710850"/>
          <a:ext cx="8606160" cy="1218215"/>
        </p:xfrm>
        <a:graphic>
          <a:graphicData uri="http://schemas.openxmlformats.org/drawingml/2006/table">
            <a:tbl>
              <a:tblPr/>
              <a:tblGrid>
                <a:gridCol w="5309676"/>
                <a:gridCol w="1081921"/>
                <a:gridCol w="1143000"/>
                <a:gridCol w="1071563"/>
              </a:tblGrid>
              <a:tr h="45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 г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 г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2027 г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Нацпроект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«Молодежь и дети», Федеральный проект «Педагоги и наставники»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18,8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198,3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198,3</a:t>
                      </a:r>
                      <a:endParaRPr lang="ru-RU" sz="18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00892" y="214311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28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Бюджетные ассигнования в объекты муниципальной собственности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72198" y="2643182"/>
            <a:ext cx="1357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834" y="2643182"/>
            <a:ext cx="1143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59483" y="3042867"/>
            <a:ext cx="4026765" cy="52901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Обустройство уличного освещения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429124" y="3071810"/>
            <a:ext cx="1373033" cy="500063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731,4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500958" y="3071810"/>
            <a:ext cx="1352426" cy="500067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1462,7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9124" y="2643182"/>
            <a:ext cx="1428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000760" y="3071810"/>
            <a:ext cx="1357322" cy="500063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2194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59484" y="3714753"/>
            <a:ext cx="4026764" cy="57727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Проектирование и строительство газопроводов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29124" y="4500570"/>
            <a:ext cx="1383390" cy="500066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6082,5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000760" y="4500570"/>
            <a:ext cx="1357322" cy="49777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3092,8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500958" y="4500570"/>
            <a:ext cx="1357322" cy="500066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429124" y="6000768"/>
            <a:ext cx="1428760" cy="571504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4694,3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400" b="1" dirty="0">
              <a:latin typeface="+mn-lt"/>
              <a:ea typeface="Times New Roman"/>
              <a:cs typeface="Calibri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00760" y="6000768"/>
            <a:ext cx="1357322" cy="571504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500958" y="6000768"/>
            <a:ext cx="1387204" cy="571504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43665" y="4435400"/>
            <a:ext cx="4042583" cy="634380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Создание мест (площадок) накопления ТКО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59482" y="5198227"/>
            <a:ext cx="4026766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Ремонт источников наружного водоснабжения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32177" y="5927030"/>
            <a:ext cx="4054071" cy="67032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Разработка ПСД по котельной </a:t>
            </a:r>
            <a:r>
              <a:rPr lang="ru-RU" altLang="en-US" b="1" dirty="0" err="1" smtClean="0">
                <a:latin typeface="Times New Roman" pitchFamily="18" charset="0"/>
                <a:cs typeface="Times New Roman" pitchFamily="18" charset="0"/>
              </a:rPr>
              <a:t>с.Никольское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429124" y="3786190"/>
            <a:ext cx="1387204" cy="500066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17393,9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6000760" y="5214950"/>
            <a:ext cx="1357322" cy="571504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2382,0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7500958" y="5214950"/>
            <a:ext cx="1387205" cy="571504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1983,0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4429124" y="5214950"/>
            <a:ext cx="1388039" cy="571504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2382,0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000760" y="3786190"/>
            <a:ext cx="1357322" cy="500066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8181,8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7500958" y="3786190"/>
            <a:ext cx="1357322" cy="500066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050" name="Picture 2" descr="Z:\НАРОДНЫЙ БЮДЖЕТ\2024\фото 2024\светлые улицы 2.0\рай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25488"/>
            <a:ext cx="2557517" cy="21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НАРОДНЫЙ БЮДЖЕТ\2024\фото 2024\площадка Солнечная Молодеж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71480"/>
            <a:ext cx="2723764" cy="20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НАРОДНЫЙ БЮДЖЕТ\2024\фото 2024\Водопровод в новом мкр.Восточ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2960953" cy="206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5" y="142852"/>
            <a:ext cx="8715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Бюджетные ассигнования в объекты социальной сферы</a:t>
            </a:r>
            <a:endParaRPr lang="ru-RU" sz="2400" b="1" dirty="0">
              <a:latin typeface="+mn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4281" y="2857497"/>
            <a:ext cx="4572031" cy="427488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Ремонт объектов культуры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215074" y="2857496"/>
            <a:ext cx="1290301" cy="427487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643834" y="2857496"/>
            <a:ext cx="1177757" cy="427487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7950" y="2500313"/>
            <a:ext cx="1071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15272" y="2500313"/>
            <a:ext cx="1143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7899" name="Text Box 6"/>
          <p:cNvSpPr txBox="1">
            <a:spLocks noChangeArrowheads="1"/>
          </p:cNvSpPr>
          <p:nvPr/>
        </p:nvSpPr>
        <p:spPr bwMode="auto">
          <a:xfrm>
            <a:off x="214281" y="3357563"/>
            <a:ext cx="4572031" cy="642942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Оснащение спортивным </a:t>
            </a:r>
            <a:r>
              <a:rPr lang="ru-RU" altLang="en-US" sz="1600" b="1" dirty="0" smtClean="0">
                <a:latin typeface="Times New Roman" pitchFamily="18" charset="0"/>
                <a:cs typeface="Times New Roman" pitchFamily="18" charset="0"/>
              </a:rPr>
              <a:t>инвентарем и сред-ми обучения образовательные учреждения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29191" y="3429000"/>
            <a:ext cx="1143008" cy="571504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1975,5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643834" y="3429000"/>
            <a:ext cx="1209921" cy="571504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929189" y="2857497"/>
            <a:ext cx="1143010" cy="427488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5025,2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0628" y="2500313"/>
            <a:ext cx="121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15074" y="3429000"/>
            <a:ext cx="1299206" cy="571504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14282" y="4071942"/>
            <a:ext cx="4583905" cy="702132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Укрепление материально –технической базы физкультурно-спортивных  организаций</a:t>
            </a:r>
            <a:endParaRPr lang="ru-RU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929190" y="4143380"/>
            <a:ext cx="1143009" cy="571504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374,9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24357" y="4143380"/>
            <a:ext cx="1276601" cy="576626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6485,9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643834" y="4143380"/>
            <a:ext cx="1209920" cy="564387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374,8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11" name="Содержимое 3" descr="P101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8197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2" name="Picture 2" descr="F:\новоселье\DSCF0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571500"/>
            <a:ext cx="25955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7" descr="спорт 031"/>
          <p:cNvPicPr>
            <a:picLocks noChangeAspect="1" noChangeArrowheads="1"/>
          </p:cNvPicPr>
          <p:nvPr/>
        </p:nvPicPr>
        <p:blipFill>
          <a:blip r:embed="rId4"/>
          <a:srcRect t="13322"/>
          <a:stretch>
            <a:fillRect/>
          </a:stretch>
        </p:blipFill>
        <p:spPr bwMode="auto">
          <a:xfrm>
            <a:off x="6215062" y="571500"/>
            <a:ext cx="2714655" cy="19288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14282" y="4857760"/>
            <a:ext cx="4571999" cy="357195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1700" b="1" dirty="0" smtClean="0">
                <a:latin typeface="Times New Roman" pitchFamily="18" charset="0"/>
                <a:cs typeface="Times New Roman" pitchFamily="18" charset="0"/>
              </a:rPr>
              <a:t>Участие в проекте «Народный бюджет»</a:t>
            </a:r>
            <a:endParaRPr lang="ru-RU" alt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929191" y="4857760"/>
            <a:ext cx="1143008" cy="357190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000,0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215074" y="4857761"/>
            <a:ext cx="1285884" cy="357190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643834" y="4857760"/>
            <a:ext cx="1214446" cy="355512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214282" y="5949247"/>
            <a:ext cx="4572030" cy="623025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altLang="en-US" sz="1700" b="1" dirty="0" smtClean="0">
                <a:latin typeface="Times New Roman" pitchFamily="18" charset="0"/>
                <a:cs typeface="Times New Roman" pitchFamily="18" charset="0"/>
              </a:rPr>
              <a:t>Обустройство детских  и спортивных площадок</a:t>
            </a:r>
            <a:endParaRPr lang="ru-RU" alt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929189" y="6000750"/>
            <a:ext cx="1143010" cy="571522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720,0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215063" y="6000750"/>
            <a:ext cx="1285895" cy="571522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643834" y="6000750"/>
            <a:ext cx="1209921" cy="571522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14282" y="5292647"/>
            <a:ext cx="4572031" cy="579329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altLang="en-US" sz="17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en-US" sz="1700" b="1" dirty="0" err="1" smtClean="0">
                <a:latin typeface="Times New Roman" pitchFamily="18" charset="0"/>
                <a:cs typeface="Times New Roman" pitchFamily="18" charset="0"/>
              </a:rPr>
              <a:t>агроклассов</a:t>
            </a:r>
            <a:r>
              <a:rPr lang="ru-RU" altLang="en-US" sz="1700" b="1" dirty="0" smtClean="0">
                <a:latin typeface="Times New Roman" pitchFamily="18" charset="0"/>
                <a:cs typeface="Times New Roman" pitchFamily="18" charset="0"/>
              </a:rPr>
              <a:t> и лесных </a:t>
            </a:r>
            <a:r>
              <a:rPr lang="ru-RU" altLang="en-US" sz="1700" b="1" dirty="0">
                <a:latin typeface="Times New Roman" pitchFamily="18" charset="0"/>
                <a:cs typeface="Times New Roman" pitchFamily="18" charset="0"/>
              </a:rPr>
              <a:t>классов, </a:t>
            </a:r>
            <a:r>
              <a:rPr lang="ru-RU" altLang="en-US" sz="17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altLang="en-US" sz="1700" b="1" dirty="0">
                <a:latin typeface="Times New Roman" pitchFamily="18" charset="0"/>
                <a:cs typeface="Times New Roman" pitchFamily="18" charset="0"/>
              </a:rPr>
              <a:t>школьных музеев</a:t>
            </a:r>
          </a:p>
          <a:p>
            <a:pPr>
              <a:spcAft>
                <a:spcPts val="1000"/>
              </a:spcAft>
            </a:pPr>
            <a:endParaRPr lang="ru-RU" alt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926608" y="5372189"/>
            <a:ext cx="1145590" cy="433759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5593,0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227382" y="5357827"/>
            <a:ext cx="1273576" cy="465684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3989,3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7643833" y="5357826"/>
            <a:ext cx="1220193" cy="465683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rect">
              <a:fillToRect l="100000" b="100000"/>
            </a:path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2712,2</a:t>
            </a:r>
            <a:endParaRPr lang="ru-RU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-142900"/>
            <a:ext cx="8497092" cy="997895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Диаграмма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2393148"/>
            <a:ext cx="8715436" cy="43219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642918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Финансового управления администрации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Усть-Кубинского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округа: 161140 с.Устье ул. Октябрьская, д.8, </a:t>
            </a:r>
          </a:p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тел/факс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8(817-53) 2-17-15</a:t>
            </a:r>
          </a:p>
          <a:p>
            <a:pPr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finupr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uste@yandex.ru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Сковородкина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Татьяна Николаевна–начальник финансового управления  администрации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Усть-Кубинского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муниципального округа.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9" name="Text Box 5"/>
          <p:cNvSpPr txBox="1">
            <a:spLocks noChangeArrowheads="1"/>
          </p:cNvSpPr>
          <p:nvPr/>
        </p:nvSpPr>
        <p:spPr bwMode="auto">
          <a:xfrm>
            <a:off x="212549" y="142852"/>
            <a:ext cx="903997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extrusionClr>
                <a:schemeClr val="accent1"/>
              </a:extrusionClr>
            </a:sp3d>
          </a:bodyPr>
          <a:lstStyle/>
          <a:p>
            <a:pPr algn="ctr">
              <a:defRPr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Усть-Кубинского муниципального  округа</a:t>
            </a:r>
          </a:p>
        </p:txBody>
      </p:sp>
      <p:graphicFrame>
        <p:nvGraphicFramePr>
          <p:cNvPr id="1331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9045915"/>
              </p:ext>
            </p:extLst>
          </p:nvPr>
        </p:nvGraphicFramePr>
        <p:xfrm>
          <a:off x="285721" y="1353786"/>
          <a:ext cx="8572558" cy="5289902"/>
        </p:xfrm>
        <a:graphic>
          <a:graphicData uri="http://schemas.openxmlformats.org/drawingml/2006/table">
            <a:tbl>
              <a:tblPr/>
              <a:tblGrid>
                <a:gridCol w="3041856"/>
                <a:gridCol w="1175274"/>
                <a:gridCol w="1106123"/>
                <a:gridCol w="1106136"/>
                <a:gridCol w="1054614"/>
                <a:gridCol w="1088555"/>
              </a:tblGrid>
              <a:tr h="784360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855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населения района, чел.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530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человек, чел.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998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до 18 лет, чел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646">
                <a:tc>
                  <a:txBody>
                    <a:bodyPr/>
                    <a:lstStyle/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36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труда, тыс. руб.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578 618,0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650997,0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733628,0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806018,0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7584740"/>
              </p:ext>
            </p:extLst>
          </p:nvPr>
        </p:nvGraphicFramePr>
        <p:xfrm>
          <a:off x="285721" y="1428736"/>
          <a:ext cx="8643997" cy="49472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2889"/>
                <a:gridCol w="1244730"/>
                <a:gridCol w="1313884"/>
                <a:gridCol w="1383034"/>
                <a:gridCol w="1244730"/>
                <a:gridCol w="1244730"/>
              </a:tblGrid>
              <a:tr h="583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2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2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2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  <a:tr h="9341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523 863,8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780 296,9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502 073,6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464 268,2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457 640,0</a:t>
                      </a:r>
                    </a:p>
                    <a:p>
                      <a:pPr algn="ctr" rtl="0" fontAlgn="ctr"/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  <a:tr h="8191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527 351,0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783 263,3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502 073,6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456 842,4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442 180,3</a:t>
                      </a:r>
                    </a:p>
                  </a:txBody>
                  <a:tcPr marL="7620" marR="7620" marT="7619" marB="0" anchor="ctr">
                    <a:noFill/>
                  </a:tcPr>
                </a:tc>
              </a:tr>
              <a:tr h="9757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7 425,8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15 459,7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17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(всего)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527 351,0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783 263,3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502 073,6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464 268,2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457 640,0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  <a:tr h="817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Профицит (+), дефицит (-)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-3487,2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-2966,4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180" name="Text Box 4"/>
          <p:cNvSpPr txBox="1">
            <a:spLocks noChangeArrowheads="1"/>
          </p:cNvSpPr>
          <p:nvPr/>
        </p:nvSpPr>
        <p:spPr bwMode="auto">
          <a:xfrm>
            <a:off x="287338" y="357166"/>
            <a:ext cx="871378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</a:p>
          <a:p>
            <a:pPr algn="ctr">
              <a:defRPr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Усть-Кубинского муниципального округа</a:t>
            </a:r>
          </a:p>
          <a:p>
            <a:pPr algn="r"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   (тыс.руб.)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2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445729784"/>
              </p:ext>
            </p:extLst>
          </p:nvPr>
        </p:nvGraphicFramePr>
        <p:xfrm>
          <a:off x="428596" y="1714488"/>
          <a:ext cx="8525585" cy="51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Прямоугольник 4"/>
          <p:cNvSpPr>
            <a:spLocks noChangeArrowheads="1"/>
          </p:cNvSpPr>
          <p:nvPr/>
        </p:nvSpPr>
        <p:spPr bwMode="auto">
          <a:xfrm>
            <a:off x="7143769" y="857232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</a:rPr>
              <a:t>(тыс. рублей)</a:t>
            </a:r>
            <a:endParaRPr lang="ru-RU" sz="2000" dirty="0"/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428563" y="142852"/>
            <a:ext cx="871543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Дефицит (профицит) бюджета округа по годам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ChangeArrowheads="1"/>
          </p:cNvSpPr>
          <p:nvPr/>
        </p:nvSpPr>
        <p:spPr bwMode="auto">
          <a:xfrm>
            <a:off x="357188" y="1000108"/>
            <a:ext cx="8572530" cy="614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объема доходов  бюджета округа учитывались принятые и вступающие в силу с 1 января 2025 года изменения и дополнения в нормативные правовые акты Российской Федерации, Вологодской области и округа, в соответствии с которыми предусматривается: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увеличение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размера доходов, при которых налогоплательщики имеют право применять режим упрощенной системы налогообложения, в связи с чем ожидается переход отдельных налогоплательщиков с налога на прибыль организаций на режим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 до 7,6 процентов для субъектов малого и среднего предпринимательства с основным видом деятельности "Обрабатывающее производство" по выплатам в пользу физических лиц свыше МРОТ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увеличение по налогу на доходы физических лиц в 2 раза стандартных налоговых вычетов на второго и последующих детей, а также  увеличение с 350 тыс. рублей до 450 тыс. рублей предельного размера дохода, до достижения которого применяются стандартные налоговые вычеты на детей;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введение по налогу на доходы физических лиц стандартного налогового вычета в размере 18 тыс. рублей в год на лиц, выполнивших нормативы испытаний комплекса "Готов к труду и обороне" и прошедших диспансеризацию;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900" b="1" dirty="0">
              <a:latin typeface="+mn-lt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32460" y="0"/>
            <a:ext cx="823323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Доходная часть бюджета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14282" y="571480"/>
            <a:ext cx="878687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расширение по налогу на доходы физических лиц прогрессивной шкалы налогообложения;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завершение в 2026 году передачи регионам доходов от уплаты акцизов на нефтепродукты по дополнительным нормативам;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установление  на 2025-2026 годы доли акцизов на нефтепродукты, распределяемых между субъектами Российской Федерации в целях формирования региональных дорожных фондов в размере 77,7 процента, на 2027 год -100 процентов;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снижение на 2025-2026 годы для Вологодской области норматива при распределении между субъектами Российской Федерации акцизов на нефтепродукты по дополнительным нормативам, до 1,2078  и 1,2310 процента соответственно против 2,0273 процента, действующего в 2024 году;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установление для Вологодской области нормативов при распределении доходов от акцизов на нефтепродукты в части формирования дорожных фондов субъектов Российской Федерации  на 2025 год в размере -1,0774 процента, на 2026 год - 1,0871 процента, на 2027 год - 1,0544 процента;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снижение норматива, учитываемого субъектом Российской Федерации при определении дифференцированных нормативов отчислений в местные бюджеты от акцизов на нефтепродукты;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с 1 января 2025 года вводится новый местный налог – туристический, который устанавливается Налоговым кодексом Российской Федерации  и нормативными правовыми актами представительных органов муниципальных образований;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1"/>
            <a:ext cx="8715436" cy="684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	увеличение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ставки по налогу на имущество физических лиц до 2,5 процентов в отношении объектов недвижимого имущества, кадастровая стоимость каждого из которых превышает 300 млн.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	в части земельного налога представительным органам местного самоуправления предоставлено право устанавливать для земельных участков, кадастровая стоимость каждого из которых превышает 300 млн. рублей, ставку в размере 1,5 процента;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	отмена с 2025 года повышенных ставок по налогу, взимаемому в связи с применением упрощенной системы налогообложения (8 процентов при объекте налогообложения "доходы" и 20 процентов - "доходы минус расходы».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направлениями налоговой политики округа на ближайшую перспективу являются повышение стимулирующей роли налоговой системы в росте инвестиционной активности и оказание налоговой поддержки субъектам малого и среднего предпринимательства. </a:t>
            </a:r>
          </a:p>
          <a:p>
            <a:endParaRPr lang="ru-RU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округа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прогнозируются в сумме 148 800,0 тыс. руб., на 2026 год – 155 282,0 тыс. руб., на 2027 год – 165 765,0 тыс. рублей.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1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20628</TotalTime>
  <Words>1779</Words>
  <Application>Microsoft Office PowerPoint</Application>
  <PresentationFormat>Экран (4:3)</PresentationFormat>
  <Paragraphs>578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Финансовое управление администрации Усть-Кубинского муниципального округа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Динамика доходов бюджета округа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Общие расходы бюджета округа за период 2022 -2027 годов</vt:lpstr>
      <vt:lpstr>Программная структура бюджета округа на 2025 год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Контактная информация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ФУ Усть-Кубинского</cp:lastModifiedBy>
  <cp:revision>1539</cp:revision>
  <cp:lastPrinted>2024-11-18T12:47:47Z</cp:lastPrinted>
  <dcterms:created xsi:type="dcterms:W3CDTF">2007-12-04T11:34:41Z</dcterms:created>
  <dcterms:modified xsi:type="dcterms:W3CDTF">2024-11-27T13:53:30Z</dcterms:modified>
</cp:coreProperties>
</file>